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7" r:id="rId1"/>
  </p:sldMasterIdLst>
  <p:notesMasterIdLst>
    <p:notesMasterId r:id="rId37"/>
  </p:notesMasterIdLst>
  <p:handoutMasterIdLst>
    <p:handoutMasterId r:id="rId38"/>
  </p:handoutMasterIdLst>
  <p:sldIdLst>
    <p:sldId id="470" r:id="rId2"/>
    <p:sldId id="546" r:id="rId3"/>
    <p:sldId id="549" r:id="rId4"/>
    <p:sldId id="551" r:id="rId5"/>
    <p:sldId id="552" r:id="rId6"/>
    <p:sldId id="568" r:id="rId7"/>
    <p:sldId id="569" r:id="rId8"/>
    <p:sldId id="570" r:id="rId9"/>
    <p:sldId id="572" r:id="rId10"/>
    <p:sldId id="573" r:id="rId11"/>
    <p:sldId id="574" r:id="rId12"/>
    <p:sldId id="575" r:id="rId13"/>
    <p:sldId id="576" r:id="rId14"/>
    <p:sldId id="555" r:id="rId15"/>
    <p:sldId id="577" r:id="rId16"/>
    <p:sldId id="578" r:id="rId17"/>
    <p:sldId id="557" r:id="rId18"/>
    <p:sldId id="558" r:id="rId19"/>
    <p:sldId id="550" r:id="rId20"/>
    <p:sldId id="579" r:id="rId21"/>
    <p:sldId id="560" r:id="rId22"/>
    <p:sldId id="559" r:id="rId23"/>
    <p:sldId id="581" r:id="rId24"/>
    <p:sldId id="563" r:id="rId25"/>
    <p:sldId id="583" r:id="rId26"/>
    <p:sldId id="564" r:id="rId27"/>
    <p:sldId id="565" r:id="rId28"/>
    <p:sldId id="566" r:id="rId29"/>
    <p:sldId id="584" r:id="rId30"/>
    <p:sldId id="548" r:id="rId31"/>
    <p:sldId id="561" r:id="rId32"/>
    <p:sldId id="585" r:id="rId33"/>
    <p:sldId id="586" r:id="rId34"/>
    <p:sldId id="313" r:id="rId35"/>
    <p:sldId id="58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AE47D587-98C2-589A-C230-3FB7BBCF2EB8}" name="Lisa Burdett" initials="LB" userId="S::Lisa.Burdett@hyland.com::66adc0ed-6baf-42f9-827f-c6a85c4f15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C991"/>
    <a:srgbClr val="E7B881"/>
    <a:srgbClr val="0000FF"/>
    <a:srgbClr val="00FF00"/>
    <a:srgbClr val="FF0000"/>
    <a:srgbClr val="AFD8DC"/>
    <a:srgbClr val="FFE2A3"/>
    <a:srgbClr val="FFF0D1"/>
    <a:srgbClr val="99C0AD"/>
    <a:srgbClr val="CCDFD6"/>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7F9339-DB42-4605-BFC2-D2C38467FC5D}" v="16" dt="2024-07-05T20:59:14.130"/>
  </p1510:revLst>
</p1510:revInfo>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8" autoAdjust="0"/>
    <p:restoredTop sz="73981" autoAdjust="0"/>
  </p:normalViewPr>
  <p:slideViewPr>
    <p:cSldViewPr showGuides="1">
      <p:cViewPr>
        <p:scale>
          <a:sx n="75" d="100"/>
          <a:sy n="75" d="100"/>
        </p:scale>
        <p:origin x="1158" y="234"/>
      </p:cViewPr>
      <p:guideLst>
        <p:guide orient="horz" pos="2160"/>
        <p:guide pos="3840"/>
      </p:guideLst>
    </p:cSldViewPr>
  </p:slideViewPr>
  <p:outlineViewPr>
    <p:cViewPr>
      <p:scale>
        <a:sx n="33" d="100"/>
        <a:sy n="33" d="100"/>
      </p:scale>
      <p:origin x="0" y="-1056"/>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76" d="100"/>
          <a:sy n="76" d="100"/>
        </p:scale>
        <p:origin x="3894" y="102"/>
      </p:cViewPr>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Maxwell" userId="81b9e37d-9426-4999-a489-1cb52182bfd4" providerId="ADAL" clId="{537F9339-DB42-4605-BFC2-D2C38467FC5D}"/>
    <pc:docChg chg="undo custSel addSld delSld modSld modSection">
      <pc:chgData name="Joseph Maxwell" userId="81b9e37d-9426-4999-a489-1cb52182bfd4" providerId="ADAL" clId="{537F9339-DB42-4605-BFC2-D2C38467FC5D}" dt="2024-07-05T20:59:14.130" v="160"/>
      <pc:docMkLst>
        <pc:docMk/>
      </pc:docMkLst>
      <pc:sldChg chg="modSp mod">
        <pc:chgData name="Joseph Maxwell" userId="81b9e37d-9426-4999-a489-1cb52182bfd4" providerId="ADAL" clId="{537F9339-DB42-4605-BFC2-D2C38467FC5D}" dt="2024-07-05T20:45:14.397" v="156" actId="207"/>
        <pc:sldMkLst>
          <pc:docMk/>
          <pc:sldMk cId="1083067807" sldId="474"/>
        </pc:sldMkLst>
        <pc:spChg chg="mod">
          <ac:chgData name="Joseph Maxwell" userId="81b9e37d-9426-4999-a489-1cb52182bfd4" providerId="ADAL" clId="{537F9339-DB42-4605-BFC2-D2C38467FC5D}" dt="2024-07-05T20:45:14.397" v="156" actId="207"/>
          <ac:spMkLst>
            <pc:docMk/>
            <pc:sldMk cId="1083067807" sldId="474"/>
            <ac:spMk id="5" creationId="{46497B0C-C171-3A37-B2E3-077D621F1E38}"/>
          </ac:spMkLst>
        </pc:spChg>
      </pc:sldChg>
      <pc:sldChg chg="setBg">
        <pc:chgData name="Joseph Maxwell" userId="81b9e37d-9426-4999-a489-1cb52182bfd4" providerId="ADAL" clId="{537F9339-DB42-4605-BFC2-D2C38467FC5D}" dt="2024-07-05T20:59:14.130" v="160"/>
        <pc:sldMkLst>
          <pc:docMk/>
          <pc:sldMk cId="2368716524" sldId="475"/>
        </pc:sldMkLst>
      </pc:sldChg>
      <pc:sldChg chg="modSp mod">
        <pc:chgData name="Joseph Maxwell" userId="81b9e37d-9426-4999-a489-1cb52182bfd4" providerId="ADAL" clId="{537F9339-DB42-4605-BFC2-D2C38467FC5D}" dt="2024-07-05T20:45:09.576" v="144"/>
        <pc:sldMkLst>
          <pc:docMk/>
          <pc:sldMk cId="3060361975" sldId="536"/>
        </pc:sldMkLst>
        <pc:spChg chg="mod">
          <ac:chgData name="Joseph Maxwell" userId="81b9e37d-9426-4999-a489-1cb52182bfd4" providerId="ADAL" clId="{537F9339-DB42-4605-BFC2-D2C38467FC5D}" dt="2024-07-05T20:45:09.576" v="144"/>
          <ac:spMkLst>
            <pc:docMk/>
            <pc:sldMk cId="3060361975" sldId="536"/>
            <ac:spMk id="3" creationId="{75D68062-3280-53DB-E9E2-27AFCC5FBC04}"/>
          </ac:spMkLst>
        </pc:spChg>
      </pc:sldChg>
      <pc:sldChg chg="addSp modSp new del mod">
        <pc:chgData name="Joseph Maxwell" userId="81b9e37d-9426-4999-a489-1cb52182bfd4" providerId="ADAL" clId="{537F9339-DB42-4605-BFC2-D2C38467FC5D}" dt="2024-07-02T13:22:28.510" v="82" actId="2696"/>
        <pc:sldMkLst>
          <pc:docMk/>
          <pc:sldMk cId="3915104379" sldId="546"/>
        </pc:sldMkLst>
        <pc:spChg chg="mod">
          <ac:chgData name="Joseph Maxwell" userId="81b9e37d-9426-4999-a489-1cb52182bfd4" providerId="ADAL" clId="{537F9339-DB42-4605-BFC2-D2C38467FC5D}" dt="2024-07-02T13:21:00.826" v="66" actId="20577"/>
          <ac:spMkLst>
            <pc:docMk/>
            <pc:sldMk cId="3915104379" sldId="546"/>
            <ac:spMk id="2" creationId="{9033B843-A7C7-E05A-5BE9-443E9D856817}"/>
          </ac:spMkLst>
        </pc:spChg>
        <pc:spChg chg="mod">
          <ac:chgData name="Joseph Maxwell" userId="81b9e37d-9426-4999-a489-1cb52182bfd4" providerId="ADAL" clId="{537F9339-DB42-4605-BFC2-D2C38467FC5D}" dt="2024-07-02T13:22:20.480" v="81" actId="14100"/>
          <ac:spMkLst>
            <pc:docMk/>
            <pc:sldMk cId="3915104379" sldId="546"/>
            <ac:spMk id="3" creationId="{A378D6E5-FFA5-D1F1-6C1B-20D7D3F3FDF3}"/>
          </ac:spMkLst>
        </pc:spChg>
        <pc:picChg chg="add mod">
          <ac:chgData name="Joseph Maxwell" userId="81b9e37d-9426-4999-a489-1cb52182bfd4" providerId="ADAL" clId="{537F9339-DB42-4605-BFC2-D2C38467FC5D}" dt="2024-07-02T13:22:13.525" v="80" actId="1076"/>
          <ac:picMkLst>
            <pc:docMk/>
            <pc:sldMk cId="3915104379" sldId="546"/>
            <ac:picMk id="1026" creationId="{9671A01B-B17F-B963-4925-F42339BCE81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522949-C962-651E-746C-1E77BBCAA0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8A6F6A5-2687-A2D8-794B-38B4C9A92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82170B-7DDD-4C54-8D19-FE3554209A26}" type="datetimeFigureOut">
              <a:rPr lang="en-US" smtClean="0"/>
              <a:t>11/25/2024</a:t>
            </a:fld>
            <a:endParaRPr lang="en-US"/>
          </a:p>
        </p:txBody>
      </p:sp>
      <p:sp>
        <p:nvSpPr>
          <p:cNvPr id="4" name="Footer Placeholder 3">
            <a:extLst>
              <a:ext uri="{FF2B5EF4-FFF2-40B4-BE49-F238E27FC236}">
                <a16:creationId xmlns:a16="http://schemas.microsoft.com/office/drawing/2014/main" id="{85920BFE-F807-F2D5-CBDD-0A43C999BA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6169D84-30F3-0BEE-D90F-B05C91AF19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B660EE-F851-4F03-8BB5-8498626EB109}" type="slidenum">
              <a:rPr lang="en-US" smtClean="0"/>
              <a:t>‹#›</a:t>
            </a:fld>
            <a:endParaRPr lang="en-US"/>
          </a:p>
        </p:txBody>
      </p:sp>
    </p:spTree>
    <p:extLst>
      <p:ext uri="{BB962C8B-B14F-4D97-AF65-F5344CB8AC3E}">
        <p14:creationId xmlns:p14="http://schemas.microsoft.com/office/powerpoint/2010/main" val="299434123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anything like me, you’ve been wondering this since the time you could think. What’s the deal with existence? What’s going on here? How are we alive? Why are we alive? Where are we alive?</a:t>
            </a:r>
          </a:p>
          <a:p>
            <a:endParaRPr lang="en-US" dirty="0"/>
          </a:p>
          <a:p>
            <a:r>
              <a:rPr lang="en-US" dirty="0"/>
              <a:t>My hope is that this presentation will leave you with more questions than answers.</a:t>
            </a:r>
          </a:p>
        </p:txBody>
      </p:sp>
      <p:sp>
        <p:nvSpPr>
          <p:cNvPr id="4" name="Slide Number Placeholder 3"/>
          <p:cNvSpPr>
            <a:spLocks noGrp="1"/>
          </p:cNvSpPr>
          <p:nvPr>
            <p:ph type="sldNum" sz="quarter" idx="5"/>
          </p:nvPr>
        </p:nvSpPr>
        <p:spPr/>
        <p:txBody>
          <a:bodyPr/>
          <a:lstStyle/>
          <a:p>
            <a:fld id="{DEC8F7F9-57EC-49CF-9FCD-2B781E4B449F}" type="slidenum">
              <a:rPr lang="en-US" smtClean="0"/>
              <a:t>2</a:t>
            </a:fld>
            <a:endParaRPr lang="en-US"/>
          </a:p>
        </p:txBody>
      </p:sp>
    </p:spTree>
    <p:extLst>
      <p:ext uri="{BB962C8B-B14F-4D97-AF65-F5344CB8AC3E}">
        <p14:creationId xmlns:p14="http://schemas.microsoft.com/office/powerpoint/2010/main" val="139612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C8F7F9-57EC-49CF-9FCD-2B781E4B449F}" type="slidenum">
              <a:rPr lang="en-US" smtClean="0"/>
              <a:t>19</a:t>
            </a:fld>
            <a:endParaRPr lang="en-US"/>
          </a:p>
        </p:txBody>
      </p:sp>
    </p:spTree>
    <p:extLst>
      <p:ext uri="{BB962C8B-B14F-4D97-AF65-F5344CB8AC3E}">
        <p14:creationId xmlns:p14="http://schemas.microsoft.com/office/powerpoint/2010/main" val="2292974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Opening slide - whit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109381028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 v2">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610100" y="2083430"/>
            <a:ext cx="7200900" cy="4545969"/>
          </a:xfrm>
        </p:spPr>
        <p:txBody>
          <a:bodyPr lIns="91440" tIns="91440" rIns="91440" bIns="91440" anchor="t">
            <a:noAutofit/>
          </a:bodyPr>
          <a:lstStyle>
            <a:lvl1pPr marL="347472" indent="-228600">
              <a:buClr>
                <a:schemeClr val="accent1"/>
              </a:buClr>
              <a:buFont typeface="Arial" panose="020B0604020202020204" pitchFamily="34" charset="0"/>
              <a:buChar char="•"/>
              <a:defRPr sz="2400" baseline="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1"/>
            <a:r>
              <a:rPr lang="en-US" dirty="0"/>
              <a:t>Secondary item</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44811" y="228601"/>
            <a:ext cx="6853141" cy="1600200"/>
          </a:xfrm>
        </p:spPr>
        <p:txBody>
          <a:bodyPr tIns="91440" bIns="91440" anchor="b">
            <a:normAutofit/>
          </a:bodyPr>
          <a:lstStyle>
            <a:lvl1pPr algn="l">
              <a:defRPr sz="4000" cap="none" baseline="0">
                <a:solidFill>
                  <a:schemeClr val="tx1"/>
                </a:solidFill>
              </a:defRPr>
            </a:lvl1pPr>
          </a:lstStyle>
          <a:p>
            <a:r>
              <a:rPr lang="en-US" dirty="0"/>
              <a:t>Type “agenda” here</a:t>
            </a:r>
          </a:p>
        </p:txBody>
      </p:sp>
      <p:pic>
        <p:nvPicPr>
          <p:cNvPr id="16" name="Graphic 15">
            <a:extLst>
              <a:ext uri="{FF2B5EF4-FFF2-40B4-BE49-F238E27FC236}">
                <a16:creationId xmlns:a16="http://schemas.microsoft.com/office/drawing/2014/main" id="{F6E539FF-8C9D-3C03-9207-37DB51616D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79398" y="2095500"/>
            <a:ext cx="328244" cy="533400"/>
          </a:xfrm>
          <a:prstGeom prst="rect">
            <a:avLst/>
          </a:prstGeom>
        </p:spPr>
      </p:pic>
      <p:pic>
        <p:nvPicPr>
          <p:cNvPr id="24" name="Graphic 23">
            <a:extLst>
              <a:ext uri="{FF2B5EF4-FFF2-40B4-BE49-F238E27FC236}">
                <a16:creationId xmlns:a16="http://schemas.microsoft.com/office/drawing/2014/main" id="{92EA0610-C409-B450-3D24-8CACC47C92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7864" y="0"/>
            <a:ext cx="3429000" cy="2381250"/>
          </a:xfrm>
          <a:prstGeom prst="rect">
            <a:avLst/>
          </a:prstGeom>
        </p:spPr>
      </p:pic>
    </p:spTree>
    <p:extLst>
      <p:ext uri="{BB962C8B-B14F-4D97-AF65-F5344CB8AC3E}">
        <p14:creationId xmlns:p14="http://schemas.microsoft.com/office/powerpoint/2010/main" val="5117003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v2a">
    <p:bg>
      <p:bgPr>
        <a:solidFill>
          <a:schemeClr val="bg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467100" y="2769107"/>
            <a:ext cx="8343900" cy="1319785"/>
          </a:xfrm>
        </p:spPr>
        <p:txBody>
          <a:bodyPr anchor="ctr">
            <a:noAutofit/>
          </a:bodyPr>
          <a:lstStyle>
            <a:lvl1pPr>
              <a:defRPr sz="4800" b="0">
                <a:solidFill>
                  <a:schemeClr val="tx1"/>
                </a:solidFill>
              </a:defRPr>
            </a:lvl1pPr>
          </a:lstStyle>
          <a:p>
            <a:r>
              <a:rPr lang="en-US" dirty="0"/>
              <a:t>Click to add title</a:t>
            </a:r>
          </a:p>
        </p:txBody>
      </p:sp>
      <p:sp>
        <p:nvSpPr>
          <p:cNvPr id="3" name="Freeform: Shape 2">
            <a:extLst>
              <a:ext uri="{FF2B5EF4-FFF2-40B4-BE49-F238E27FC236}">
                <a16:creationId xmlns:a16="http://schemas.microsoft.com/office/drawing/2014/main" id="{5C10EFDC-6B56-C2B1-76CC-C1027F9941A2}"/>
              </a:ext>
            </a:extLst>
          </p:cNvPr>
          <p:cNvSpPr/>
          <p:nvPr userDrawn="1"/>
        </p:nvSpPr>
        <p:spPr>
          <a:xfrm rot="5400000">
            <a:off x="2557267" y="3283267"/>
            <a:ext cx="571507" cy="333374"/>
          </a:xfrm>
          <a:custGeom>
            <a:avLst/>
            <a:gdLst>
              <a:gd name="connsiteX0" fmla="*/ 542357 w 571507"/>
              <a:gd name="connsiteY0" fmla="*/ 333375 h 333374"/>
              <a:gd name="connsiteX1" fmla="*/ 29150 w 571507"/>
              <a:gd name="connsiteY1" fmla="*/ 333375 h 333374"/>
              <a:gd name="connsiteX2" fmla="*/ 8195 w 571507"/>
              <a:gd name="connsiteY2" fmla="*/ 282797 h 333374"/>
              <a:gd name="connsiteX3" fmla="*/ 264799 w 571507"/>
              <a:gd name="connsiteY3" fmla="*/ 9144 h 333374"/>
              <a:gd name="connsiteX4" fmla="*/ 306709 w 571507"/>
              <a:gd name="connsiteY4" fmla="*/ 9144 h 333374"/>
              <a:gd name="connsiteX5" fmla="*/ 563312 w 571507"/>
              <a:gd name="connsiteY5" fmla="*/ 282797 h 333374"/>
              <a:gd name="connsiteX6" fmla="*/ 542357 w 571507"/>
              <a:gd name="connsiteY6" fmla="*/ 333375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7" h="333374">
                <a:moveTo>
                  <a:pt x="542357" y="333375"/>
                </a:moveTo>
                <a:lnTo>
                  <a:pt x="29150" y="333375"/>
                </a:lnTo>
                <a:cubicBezTo>
                  <a:pt x="3528" y="333375"/>
                  <a:pt x="-9616" y="301752"/>
                  <a:pt x="8195" y="282797"/>
                </a:cubicBezTo>
                <a:lnTo>
                  <a:pt x="264799" y="9144"/>
                </a:lnTo>
                <a:cubicBezTo>
                  <a:pt x="276229" y="-3048"/>
                  <a:pt x="295279" y="-3048"/>
                  <a:pt x="306709" y="9144"/>
                </a:cubicBezTo>
                <a:lnTo>
                  <a:pt x="563312" y="282797"/>
                </a:lnTo>
                <a:cubicBezTo>
                  <a:pt x="581124" y="301752"/>
                  <a:pt x="567980" y="333375"/>
                  <a:pt x="542357" y="333375"/>
                </a:cubicBezTo>
                <a:close/>
              </a:path>
            </a:pathLst>
          </a:custGeom>
          <a:noFill/>
          <a:ln w="47625" cap="flat">
            <a:solidFill>
              <a:srgbClr val="F95300"/>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84A59CAC-39C2-747D-4A46-3156419C83A2}"/>
              </a:ext>
            </a:extLst>
          </p:cNvPr>
          <p:cNvCxnSpPr/>
          <p:nvPr userDrawn="1"/>
        </p:nvCxnSpPr>
        <p:spPr>
          <a:xfrm flipH="1">
            <a:off x="0" y="3438939"/>
            <a:ext cx="2667000" cy="0"/>
          </a:xfrm>
          <a:prstGeom prst="line">
            <a:avLst/>
          </a:prstGeom>
          <a:ln w="38100">
            <a:solidFill>
              <a:schemeClr val="accent5"/>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67588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v2b">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7F4E9C-152D-4D2B-4CE9-9E3043E69032}"/>
              </a:ext>
            </a:extLst>
          </p:cNvPr>
          <p:cNvSpPr/>
          <p:nvPr userDrawn="1"/>
        </p:nvSpPr>
        <p:spPr>
          <a:xfrm>
            <a:off x="-24961" y="0"/>
            <a:ext cx="11045159" cy="6857999"/>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81000" y="2769108"/>
            <a:ext cx="10172700" cy="1319785"/>
          </a:xfrm>
        </p:spPr>
        <p:txBody>
          <a:bodyPr anchor="ctr">
            <a:noAutofit/>
          </a:bodyPr>
          <a:lstStyle>
            <a:lvl1pPr>
              <a:defRPr sz="5400" b="0">
                <a:solidFill>
                  <a:schemeClr val="bg1"/>
                </a:solidFill>
              </a:defRPr>
            </a:lvl1pPr>
          </a:lstStyle>
          <a:p>
            <a:r>
              <a:rPr lang="en-US" dirty="0"/>
              <a:t>Click to add title</a:t>
            </a:r>
          </a:p>
        </p:txBody>
      </p:sp>
      <p:sp>
        <p:nvSpPr>
          <p:cNvPr id="3" name="Freeform: Shape 2">
            <a:extLst>
              <a:ext uri="{FF2B5EF4-FFF2-40B4-BE49-F238E27FC236}">
                <a16:creationId xmlns:a16="http://schemas.microsoft.com/office/drawing/2014/main" id="{1BFF6B6A-732E-8C4A-3D53-BD5D1626D1EA}"/>
              </a:ext>
            </a:extLst>
          </p:cNvPr>
          <p:cNvSpPr/>
          <p:nvPr userDrawn="1"/>
        </p:nvSpPr>
        <p:spPr>
          <a:xfrm>
            <a:off x="11116257"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66EBA19-3ACE-F161-A2E3-DA0F7695B412}"/>
              </a:ext>
            </a:extLst>
          </p:cNvPr>
          <p:cNvSpPr/>
          <p:nvPr userDrawn="1"/>
        </p:nvSpPr>
        <p:spPr>
          <a:xfrm>
            <a:off x="11699700"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0248474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v1 &amp; v2">
    <p:bg>
      <p:bgPr>
        <a:solidFill>
          <a:srgbClr val="006334"/>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609600" y="2440056"/>
            <a:ext cx="8915400" cy="1319785"/>
          </a:xfrm>
        </p:spPr>
        <p:txBody>
          <a:bodyPr anchor="b">
            <a:noAutofit/>
          </a:bodyPr>
          <a:lstStyle>
            <a:lvl1pPr>
              <a:defRPr sz="5400" b="0">
                <a:solidFill>
                  <a:schemeClr val="bg1"/>
                </a:solidFill>
              </a:defRPr>
            </a:lvl1pPr>
          </a:lstStyle>
          <a:p>
            <a:r>
              <a:rPr lang="en-US" dirty="0"/>
              <a:t>Click to add title</a:t>
            </a:r>
          </a:p>
        </p:txBody>
      </p:sp>
      <p:cxnSp>
        <p:nvCxnSpPr>
          <p:cNvPr id="2" name="Straight Connector 1">
            <a:extLst>
              <a:ext uri="{FF2B5EF4-FFF2-40B4-BE49-F238E27FC236}">
                <a16:creationId xmlns:a16="http://schemas.microsoft.com/office/drawing/2014/main" id="{6EF414E7-DBEE-FD7A-2361-D1205BB1FD19}"/>
              </a:ext>
            </a:extLst>
          </p:cNvPr>
          <p:cNvCxnSpPr>
            <a:cxnSpLocks/>
          </p:cNvCxnSpPr>
          <p:nvPr userDrawn="1"/>
        </p:nvCxnSpPr>
        <p:spPr>
          <a:xfrm flipH="1">
            <a:off x="0" y="3898989"/>
            <a:ext cx="9525000" cy="0"/>
          </a:xfrm>
          <a:prstGeom prst="line">
            <a:avLst/>
          </a:prstGeom>
          <a:ln w="381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195861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bg1"/>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489A1DDC-46B8-CE8E-0659-62394B1B8227}"/>
              </a:ext>
            </a:extLst>
          </p:cNvPr>
          <p:cNvSpPr>
            <a:spLocks noGrp="1"/>
          </p:cNvSpPr>
          <p:nvPr>
            <p:ph type="pic" sz="quarter" idx="13"/>
          </p:nvPr>
        </p:nvSpPr>
        <p:spPr>
          <a:xfrm>
            <a:off x="0" y="0"/>
            <a:ext cx="12192000" cy="6857999"/>
          </a:xfrm>
          <a:solidFill>
            <a:schemeClr val="bg1">
              <a:lumMod val="50000"/>
            </a:schemeClr>
          </a:solidFill>
        </p:spPr>
        <p:txBody>
          <a:bodyPr/>
          <a:lstStyle>
            <a:lvl1pPr>
              <a:defRPr baseline="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8549615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ub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4572000" cy="2738438"/>
          </a:xfrm>
        </p:spPr>
        <p:txBody>
          <a:bodyPr tIns="91440" bIns="91440" anchor="ctr">
            <a:normAutofit/>
          </a:bodyPr>
          <a:lstStyle>
            <a:lvl1pPr>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410200" y="2062162"/>
            <a:ext cx="6400800" cy="2738438"/>
          </a:xfrm>
        </p:spPr>
        <p:txBody>
          <a:bodyPr lIns="91440" tIns="91440" rIns="91440" bIns="91440" anchor="ctr">
            <a:noAutofit/>
          </a:bodyPr>
          <a:lstStyle>
            <a:lvl1pPr marL="344488" indent="-231775">
              <a:buFont typeface="Arial" panose="020B0604020202020204" pitchFamily="34" charset="0"/>
              <a:buChar char="•"/>
              <a:defRPr sz="280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a:p>
            <a:pPr lvl="1"/>
            <a:r>
              <a:rPr lang="en-US" dirty="0"/>
              <a:t>Click to edit master text styles</a:t>
            </a:r>
          </a:p>
        </p:txBody>
      </p:sp>
    </p:spTree>
    <p:extLst>
      <p:ext uri="{BB962C8B-B14F-4D97-AF65-F5344CB8AC3E}">
        <p14:creationId xmlns:p14="http://schemas.microsoft.com/office/powerpoint/2010/main" val="31020392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46009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 green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6507219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 gree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CCDFD6"/>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99C0A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120841038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tx2"/>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43110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Opening slide - white 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F73EED-0847-F362-936C-611853FB87FD}"/>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5C0F598F-DDB3-45D6-07A6-FF487148BF46}"/>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pic>
        <p:nvPicPr>
          <p:cNvPr id="12" name="Picture 11">
            <a:extLst>
              <a:ext uri="{FF2B5EF4-FFF2-40B4-BE49-F238E27FC236}">
                <a16:creationId xmlns:a16="http://schemas.microsoft.com/office/drawing/2014/main" id="{3CD14F1C-C511-60FC-D816-B547F0AC0BD2}"/>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1101660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1+#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400" fill="hold"/>
                                        <p:tgtEl>
                                          <p:spTgt spid="10"/>
                                        </p:tgtEl>
                                        <p:attrNameLst>
                                          <p:attrName>ppt_x</p:attrName>
                                        </p:attrNameLst>
                                      </p:cBhvr>
                                      <p:tavLst>
                                        <p:tav tm="0">
                                          <p:val>
                                            <p:strVal val="0-#ppt_w/2"/>
                                          </p:val>
                                        </p:tav>
                                        <p:tav tm="100000">
                                          <p:val>
                                            <p:strVal val="#ppt_x"/>
                                          </p:val>
                                        </p:tav>
                                      </p:tavLst>
                                    </p:anim>
                                    <p:anim calcmode="lin" valueType="num">
                                      <p:cBhvr additive="base">
                                        <p:cTn id="12" dur="400" fill="hold"/>
                                        <p:tgtEl>
                                          <p:spTgt spid="10"/>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blue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tx2"/>
          </a:solidFill>
          <a:ln>
            <a:solidFill>
              <a:schemeClr val="tx2"/>
            </a:solid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1090E7"/>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5FB0E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59786069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blu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E2F1FB"/>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B9DCF7"/>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0838674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42E040CB-88EE-23FB-E874-E5616F6C0BE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478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EC57F62E-F6F7-C456-EDBA-416222785D9F}"/>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0102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F624F2C0-D708-0724-E092-400D1B4E86C9}"/>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38983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D0F4C301-DD35-CF11-7BC2-41D2017F644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505630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A8C7B747-30FC-254D-8D9E-57ECC3FD1364}"/>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922815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1B84049A-6C99-D165-3203-D15009FC212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698654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DAFB8B7E-76E7-E2A2-02F1-8488A4C65A3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3919479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74383601-EA0A-695F-81E3-5B2BB188493D}"/>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489449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pening slide - green 1">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272779613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BD886E5B-619F-DCFE-94EE-D2504C6F7783}"/>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64248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DEABB966-C5CF-BEA6-1713-8D32C0E7D3A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476817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9EDFCC0-875C-FA34-BA7B-57937C553F0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246978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841F19B-51C3-9A32-6032-BE555850D6FA}"/>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47699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marL="347472" indent="-228600">
              <a:defRPr sz="3200"/>
            </a:lvl1pPr>
            <a:lvl2pPr indent="-228600">
              <a:defRPr sz="2800"/>
            </a:lvl2pPr>
            <a:lvl3pPr>
              <a:defRPr sz="2400"/>
            </a:lvl3pPr>
            <a:lvl4pPr>
              <a:defRPr sz="2000"/>
            </a:lvl4pPr>
            <a:lvl5pPr marL="1481328" indent="-228600">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31778109-255E-509A-19F6-3D6426C840A0}"/>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854217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E1F37FE5-BE46-532A-F08B-108C74394663}"/>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3036911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orange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rgbClr val="F953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48654369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 green">
    <p:bg>
      <p:bgPr>
        <a:solidFill>
          <a:schemeClr val="accent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5"/>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17975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 green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632802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tx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1"/>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5833295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Opening slide - green 2">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grpSp>
        <p:nvGrpSpPr>
          <p:cNvPr id="10" name="Group 9">
            <a:extLst>
              <a:ext uri="{FF2B5EF4-FFF2-40B4-BE49-F238E27FC236}">
                <a16:creationId xmlns:a16="http://schemas.microsoft.com/office/drawing/2014/main" id="{58935E85-2A5D-4CCB-87CA-8250C3AEE825}"/>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5AA1C5C9-0730-F1F6-0FA8-48C8081040F7}"/>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23395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400" fill="hold"/>
                                        <p:tgtEl>
                                          <p:spTgt spid="10"/>
                                        </p:tgtEl>
                                        <p:attrNameLst>
                                          <p:attrName>ppt_x</p:attrName>
                                        </p:attrNameLst>
                                      </p:cBhvr>
                                      <p:tavLst>
                                        <p:tav tm="0">
                                          <p:val>
                                            <p:strVal val="1+#ppt_w/2"/>
                                          </p:val>
                                        </p:tav>
                                        <p:tav tm="100000">
                                          <p:val>
                                            <p:strVal val="#ppt_x"/>
                                          </p:val>
                                        </p:tav>
                                      </p:tavLst>
                                    </p:anim>
                                    <p:anim calcmode="lin" valueType="num">
                                      <p:cBhvr additive="base">
                                        <p:cTn id="8" dur="4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400" fill="hold"/>
                                        <p:tgtEl>
                                          <p:spTgt spid="7"/>
                                        </p:tgtEl>
                                        <p:attrNameLst>
                                          <p:attrName>ppt_x</p:attrName>
                                        </p:attrNameLst>
                                      </p:cBhvr>
                                      <p:tavLst>
                                        <p:tav tm="0">
                                          <p:val>
                                            <p:strVal val="0-#ppt_w/2"/>
                                          </p:val>
                                        </p:tav>
                                        <p:tav tm="100000">
                                          <p:val>
                                            <p:strVal val="#ppt_x"/>
                                          </p:val>
                                        </p:tav>
                                      </p:tavLst>
                                    </p:anim>
                                    <p:anim calcmode="lin" valueType="num">
                                      <p:cBhvr additive="base">
                                        <p:cTn id="12" dur="4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ock - whi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F8C3B5-5C84-7C42-9D58-DE1984D3A60D}"/>
              </a:ext>
            </a:extLst>
          </p:cNvPr>
          <p:cNvSpPr>
            <a:spLocks noGrp="1"/>
          </p:cNvSpPr>
          <p:nvPr>
            <p:ph type="dt" sz="half" idx="10"/>
          </p:nvPr>
        </p:nvSpPr>
        <p:spPr/>
        <p:txBody>
          <a:bodyPr/>
          <a:lstStyle/>
          <a:p>
            <a:fld id="{5958763E-B898-436D-883D-03711491D54A}" type="datetimeFigureOut">
              <a:rPr lang="en-US" smtClean="0"/>
              <a:pPr/>
              <a:t>11/25/2024</a:t>
            </a:fld>
            <a:endParaRPr lang="en-US" dirty="0"/>
          </a:p>
        </p:txBody>
      </p:sp>
      <p:sp>
        <p:nvSpPr>
          <p:cNvPr id="4" name="Footer Placeholder 3">
            <a:extLst>
              <a:ext uri="{FF2B5EF4-FFF2-40B4-BE49-F238E27FC236}">
                <a16:creationId xmlns:a16="http://schemas.microsoft.com/office/drawing/2014/main" id="{60A24130-CBCC-5E2D-2009-94C7120F83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BD6EBC-C65F-61CA-84F6-C1DD2B836BE4}"/>
              </a:ext>
            </a:extLst>
          </p:cNvPr>
          <p:cNvSpPr>
            <a:spLocks noGrp="1"/>
          </p:cNvSpPr>
          <p:nvPr>
            <p:ph type="sldNum" sz="quarter" idx="12"/>
          </p:nvPr>
        </p:nvSpPr>
        <p:spPr/>
        <p:txBody>
          <a:bodyPr/>
          <a:lstStyle/>
          <a:p>
            <a:fld id="{C15D44F4-F215-4E77-8A37-E5924A9890F9}" type="slidenum">
              <a:rPr lang="en-US" smtClean="0"/>
              <a:pPr/>
              <a:t>‹#›</a:t>
            </a:fld>
            <a:endParaRPr lang="en-US"/>
          </a:p>
        </p:txBody>
      </p:sp>
    </p:spTree>
    <p:extLst>
      <p:ext uri="{BB962C8B-B14F-4D97-AF65-F5344CB8AC3E}">
        <p14:creationId xmlns:p14="http://schemas.microsoft.com/office/powerpoint/2010/main" val="14910826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ock- warm gray">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9191963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ock - green">
    <p:bg>
      <p:bgPr>
        <a:solidFill>
          <a:srgbClr val="00633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66259315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slide - white with text">
    <p:bg>
      <p:bgPr>
        <a:solidFill>
          <a:schemeClr val="bg1"/>
        </a:solidFill>
        <a:effectLst/>
      </p:bgPr>
    </p:bg>
    <p:spTree>
      <p:nvGrpSpPr>
        <p:cNvPr id="1" name=""/>
        <p:cNvGrpSpPr/>
        <p:nvPr/>
      </p:nvGrpSpPr>
      <p:grpSpPr>
        <a:xfrm>
          <a:off x="0" y="0"/>
          <a:ext cx="0" cy="0"/>
          <a:chOff x="0" y="0"/>
          <a:chExt cx="0" cy="0"/>
        </a:xfrm>
      </p:grpSpPr>
      <p:sp>
        <p:nvSpPr>
          <p:cNvPr id="2" name="Text Placeholder 30">
            <a:extLst>
              <a:ext uri="{FF2B5EF4-FFF2-40B4-BE49-F238E27FC236}">
                <a16:creationId xmlns:a16="http://schemas.microsoft.com/office/drawing/2014/main" id="{C2846CA5-DB14-5466-DBFC-397E02DD857F}"/>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tx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7" name="Picture 6">
            <a:extLst>
              <a:ext uri="{FF2B5EF4-FFF2-40B4-BE49-F238E27FC236}">
                <a16:creationId xmlns:a16="http://schemas.microsoft.com/office/drawing/2014/main" id="{DCFC0532-70F2-E64A-6097-039D69CCAC49}"/>
              </a:ext>
            </a:extLst>
          </p:cNvPr>
          <p:cNvPicPr>
            <a:picLocks noChangeAspect="1"/>
          </p:cNvPicPr>
          <p:nvPr userDrawn="1"/>
        </p:nvPicPr>
        <p:blipFill>
          <a:blip r:embed="rId2"/>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530949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50" presetClass="entr" presetSubtype="0" decel="10000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 calcmode="lin" valueType="num">
                      <p:cBhvr>
                        <p:cTn dur="1000" fill="hold"/>
                        <p:tgtEl>
                          <p:spTgt spid="2"/>
                        </p:tgtEl>
                        <p:attrNameLst>
                          <p:attrName>ppt_w</p:attrName>
                        </p:attrNameLst>
                      </p:cBhvr>
                      <p:tavLst>
                        <p:tav tm="0">
                          <p:val>
                            <p:strVal val="#ppt_w+.3"/>
                          </p:val>
                        </p:tav>
                        <p:tav tm="100000">
                          <p:val>
                            <p:strVal val="#ppt_w"/>
                          </p:val>
                        </p:tav>
                      </p:tavLst>
                    </p:anim>
                    <p:anim calcmode="lin" valueType="num">
                      <p:cBhvr>
                        <p:cTn dur="1000" fill="hold"/>
                        <p:tgtEl>
                          <p:spTgt spid="2"/>
                        </p:tgtEl>
                        <p:attrNameLst>
                          <p:attrName>ppt_h</p:attrName>
                        </p:attrNameLst>
                      </p:cBhvr>
                      <p:tavLst>
                        <p:tav tm="0">
                          <p:val>
                            <p:strVal val="#ppt_h"/>
                          </p:val>
                        </p:tav>
                        <p:tav tm="100000">
                          <p:val>
                            <p:strVal val="#ppt_h"/>
                          </p:val>
                        </p:tav>
                      </p:tavLst>
                    </p:anim>
                    <p:animEffect transition="in" filter="fade">
                      <p:cBhvr>
                        <p:cTn dur="1000"/>
                        <p:tgtEl>
                          <p:spTgt spid="2"/>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 green with text">
    <p:bg>
      <p:bgPr>
        <a:solidFill>
          <a:srgbClr val="006334"/>
        </a:solidFill>
        <a:effectLst/>
      </p:bgPr>
    </p:bg>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07D8C78-0B5C-5676-62FD-B6BEDFF5F9A1}"/>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6" name="Picture 5">
            <a:extLst>
              <a:ext uri="{FF2B5EF4-FFF2-40B4-BE49-F238E27FC236}">
                <a16:creationId xmlns:a16="http://schemas.microsoft.com/office/drawing/2014/main" id="{9D607C0F-5DBB-524B-41E3-DB2802376434}"/>
              </a:ext>
            </a:extLst>
          </p:cNvPr>
          <p:cNvPicPr>
            <a:picLocks noChangeAspect="1"/>
          </p:cNvPicPr>
          <p:nvPr userDrawn="1"/>
        </p:nvPicPr>
        <p:blipFill>
          <a:blip r:embed="rId2">
            <a:biLevel thresh="25000"/>
          </a:blip>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158780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50" presetClass="entr" presetSubtype="0"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1000" fill="hold"/>
                        <p:tgtEl>
                          <p:spTgt spid="5"/>
                        </p:tgtEl>
                        <p:attrNameLst>
                          <p:attrName>ppt_w</p:attrName>
                        </p:attrNameLst>
                      </p:cBhvr>
                      <p:tavLst>
                        <p:tav tm="0">
                          <p:val>
                            <p:strVal val="#ppt_w+.3"/>
                          </p:val>
                        </p:tav>
                        <p:tav tm="100000">
                          <p:val>
                            <p:strVal val="#ppt_w"/>
                          </p:val>
                        </p:tav>
                      </p:tavLst>
                    </p:anim>
                    <p:anim calcmode="lin" valueType="num">
                      <p:cBhvr>
                        <p:cTn dur="1000" fill="hold"/>
                        <p:tgtEl>
                          <p:spTgt spid="5"/>
                        </p:tgtEl>
                        <p:attrNameLst>
                          <p:attrName>ppt_h</p:attrName>
                        </p:attrNameLst>
                      </p:cBhvr>
                      <p:tavLst>
                        <p:tav tm="0">
                          <p:val>
                            <p:strVal val="#ppt_h"/>
                          </p:val>
                        </p:tav>
                        <p:tav tm="100000">
                          <p:val>
                            <p:strVal val="#ppt_h"/>
                          </p:val>
                        </p:tav>
                      </p:tavLst>
                    </p:anim>
                    <p:animEffect transition="in" filter="fade">
                      <p:cBhvr>
                        <p:cTn dur="1000"/>
                        <p:tgtEl>
                          <p:spTgt spid="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v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3C807AD-F368-7835-B9D2-44E1B3800ED6}"/>
              </a:ext>
            </a:extLst>
          </p:cNvPr>
          <p:cNvGrpSpPr/>
          <p:nvPr userDrawn="1"/>
        </p:nvGrpSpPr>
        <p:grpSpPr>
          <a:xfrm>
            <a:off x="1171575" y="0"/>
            <a:ext cx="7377616" cy="6858000"/>
            <a:chOff x="649650" y="0"/>
            <a:chExt cx="7377616" cy="68580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649650" y="0"/>
              <a:ext cx="6853141" cy="68580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7059975" y="0"/>
              <a:ext cx="967291" cy="68580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0808"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1384538" y="6192798"/>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November 25,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1384539" y="228600"/>
            <a:ext cx="6853141" cy="3490110"/>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1384539" y="4698090"/>
            <a:ext cx="6853141" cy="1000512"/>
          </a:xfrm>
          <a:noFill/>
        </p:spPr>
        <p:txBody>
          <a:bodyPr wrap="square" lIns="91440" anchor="ctr">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1379680" y="6540102"/>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572635"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2"/>
          <a:srcRect t="16586" b="16586"/>
          <a:stretch/>
        </p:blipFill>
        <p:spPr>
          <a:xfrm>
            <a:off x="8610600" y="4634164"/>
            <a:ext cx="3429702" cy="1128364"/>
          </a:xfrm>
          <a:prstGeom prst="rect">
            <a:avLst/>
          </a:prstGeom>
        </p:spPr>
      </p:pic>
    </p:spTree>
    <p:extLst>
      <p:ext uri="{BB962C8B-B14F-4D97-AF65-F5344CB8AC3E}">
        <p14:creationId xmlns:p14="http://schemas.microsoft.com/office/powerpoint/2010/main" val="31301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lide - v1">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961898-FDBE-694F-5C64-709F6B2FDBED}"/>
              </a:ext>
            </a:extLst>
          </p:cNvPr>
          <p:cNvGrpSpPr/>
          <p:nvPr userDrawn="1"/>
        </p:nvGrpSpPr>
        <p:grpSpPr>
          <a:xfrm>
            <a:off x="1171575" y="0"/>
            <a:ext cx="7377616" cy="2738438"/>
            <a:chOff x="649650" y="0"/>
            <a:chExt cx="7377616" cy="2738438"/>
          </a:xfrm>
        </p:grpSpPr>
        <p:sp>
          <p:nvSpPr>
            <p:cNvPr id="13" name="Rectangle 12">
              <a:extLst>
                <a:ext uri="{FF2B5EF4-FFF2-40B4-BE49-F238E27FC236}">
                  <a16:creationId xmlns:a16="http://schemas.microsoft.com/office/drawing/2014/main" id="{9C71AC28-A4FB-1712-1FB6-A3B891FD0966}"/>
                </a:ext>
              </a:extLst>
            </p:cNvPr>
            <p:cNvSpPr/>
            <p:nvPr/>
          </p:nvSpPr>
          <p:spPr bwMode="auto">
            <a:xfrm>
              <a:off x="649650" y="0"/>
              <a:ext cx="6853141" cy="2738438"/>
            </a:xfrm>
            <a:prstGeom prst="rect">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CFDAE9FE-E1C7-A007-848D-4CA6A555E1B6}"/>
                </a:ext>
              </a:extLst>
            </p:cNvPr>
            <p:cNvSpPr/>
            <p:nvPr/>
          </p:nvSpPr>
          <p:spPr bwMode="auto">
            <a:xfrm>
              <a:off x="7059975" y="0"/>
              <a:ext cx="967291" cy="2738438"/>
            </a:xfrm>
            <a:prstGeom prst="roundRect">
              <a:avLst>
                <a:gd name="adj" fmla="val 42029"/>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390991" y="3038474"/>
            <a:ext cx="6853141" cy="3590926"/>
          </a:xfrm>
        </p:spPr>
        <p:txBody>
          <a:bodyPr lIns="91440" tIns="91440" rIns="91440" bIns="91440" anchor="t">
            <a:noAutofit/>
          </a:bodyPr>
          <a:lstStyle>
            <a:lvl1pPr marL="347472" indent="-228600">
              <a:buClr>
                <a:schemeClr val="accent1"/>
              </a:buClr>
              <a:buFont typeface="Arial" panose="020B0604020202020204" pitchFamily="34" charset="0"/>
              <a:buChar char="•"/>
              <a:defRPr sz="2400" baseline="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1"/>
            <a:r>
              <a:rPr lang="en-US" dirty="0"/>
              <a:t>Secondary item</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90991" y="228600"/>
            <a:ext cx="6853141" cy="2178843"/>
          </a:xfrm>
        </p:spPr>
        <p:txBody>
          <a:bodyPr tIns="91440" bIns="91440" anchor="b">
            <a:normAutofit/>
          </a:bodyPr>
          <a:lstStyle>
            <a:lvl1pPr algn="l">
              <a:defRPr sz="4000" cap="none" baseline="0">
                <a:solidFill>
                  <a:schemeClr val="bg1"/>
                </a:solidFill>
              </a:defRPr>
            </a:lvl1pPr>
          </a:lstStyle>
          <a:p>
            <a:r>
              <a:rPr lang="en-US" dirty="0"/>
              <a:t>Type “agenda” here</a:t>
            </a:r>
          </a:p>
        </p:txBody>
      </p:sp>
      <p:sp>
        <p:nvSpPr>
          <p:cNvPr id="6" name="Freeform: Shape 5">
            <a:extLst>
              <a:ext uri="{FF2B5EF4-FFF2-40B4-BE49-F238E27FC236}">
                <a16:creationId xmlns:a16="http://schemas.microsoft.com/office/drawing/2014/main" id="{DC093CA5-4B06-C956-4729-9259FF98A244}"/>
              </a:ext>
            </a:extLst>
          </p:cNvPr>
          <p:cNvSpPr/>
          <p:nvPr userDrawn="1"/>
        </p:nvSpPr>
        <p:spPr>
          <a:xfrm>
            <a:off x="-10808"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B1A508A-9C2F-5C80-4083-CA71418E19BC}"/>
              </a:ext>
            </a:extLst>
          </p:cNvPr>
          <p:cNvSpPr/>
          <p:nvPr userDrawn="1"/>
        </p:nvSpPr>
        <p:spPr>
          <a:xfrm>
            <a:off x="572635"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7691737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v1a">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156078" y="2769107"/>
            <a:ext cx="10271074" cy="1319785"/>
          </a:xfrm>
          <a:solidFill>
            <a:schemeClr val="accent1"/>
          </a:solidFill>
        </p:spPr>
        <p:txBody>
          <a:bodyPr lIns="365760" anchor="ctr">
            <a:noAutofit/>
          </a:bodyPr>
          <a:lstStyle>
            <a:lvl1pPr>
              <a:defRPr sz="4800" b="0">
                <a:solidFill>
                  <a:schemeClr val="bg1"/>
                </a:solidFill>
              </a:defRPr>
            </a:lvl1pPr>
          </a:lstStyle>
          <a:p>
            <a:r>
              <a:rPr lang="en-US" dirty="0"/>
              <a:t>Click to add title</a:t>
            </a:r>
          </a:p>
        </p:txBody>
      </p:sp>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2769107"/>
            <a:ext cx="1075743" cy="1319785"/>
            <a:chOff x="-10808" y="4338636"/>
            <a:chExt cx="1075743" cy="1828801"/>
          </a:xfrm>
        </p:grpSpPr>
        <p:sp>
          <p:nvSpPr>
            <p:cNvPr id="9" name="Freeform: Shape 8">
              <a:extLst>
                <a:ext uri="{FF2B5EF4-FFF2-40B4-BE49-F238E27FC236}">
                  <a16:creationId xmlns:a16="http://schemas.microsoft.com/office/drawing/2014/main" id="{8DA0452F-C83F-4CF6-6D54-26071AD4E924}"/>
                </a:ext>
              </a:extLst>
            </p:cNvPr>
            <p:cNvSpPr/>
            <p:nvPr userDrawn="1"/>
          </p:nvSpPr>
          <p:spPr>
            <a:xfrm>
              <a:off x="-10808"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2" name="Rectangle: Rounded Corners 1">
            <a:extLst>
              <a:ext uri="{FF2B5EF4-FFF2-40B4-BE49-F238E27FC236}">
                <a16:creationId xmlns:a16="http://schemas.microsoft.com/office/drawing/2014/main" id="{A629D6BA-B747-A257-E786-411E4C6BB0CD}"/>
              </a:ext>
            </a:extLst>
          </p:cNvPr>
          <p:cNvSpPr/>
          <p:nvPr userDrawn="1"/>
        </p:nvSpPr>
        <p:spPr bwMode="auto">
          <a:xfrm>
            <a:off x="10845850" y="2769107"/>
            <a:ext cx="967291" cy="1319785"/>
          </a:xfrm>
          <a:prstGeom prst="roundRect">
            <a:avLst>
              <a:gd name="adj" fmla="val 29283"/>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2374157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v1b">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0"/>
            <a:ext cx="12202808" cy="6858000"/>
            <a:chOff x="-10808" y="501537"/>
            <a:chExt cx="12202808" cy="9503000"/>
          </a:xfrm>
        </p:grpSpPr>
        <p:sp>
          <p:nvSpPr>
            <p:cNvPr id="2" name="Freeform: Shape 1">
              <a:extLst>
                <a:ext uri="{FF2B5EF4-FFF2-40B4-BE49-F238E27FC236}">
                  <a16:creationId xmlns:a16="http://schemas.microsoft.com/office/drawing/2014/main" id="{50A12F72-FBF5-8E41-81A5-8D50CCAD8A0B}"/>
                </a:ext>
              </a:extLst>
            </p:cNvPr>
            <p:cNvSpPr/>
            <p:nvPr userDrawn="1"/>
          </p:nvSpPr>
          <p:spPr>
            <a:xfrm>
              <a:off x="1146841" y="501538"/>
              <a:ext cx="11045159" cy="950299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DA0452F-C83F-4CF6-6D54-26071AD4E924}"/>
                </a:ext>
              </a:extLst>
            </p:cNvPr>
            <p:cNvSpPr/>
            <p:nvPr userDrawn="1"/>
          </p:nvSpPr>
          <p:spPr>
            <a:xfrm>
              <a:off x="-10808"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524000" y="2769107"/>
            <a:ext cx="10287000" cy="1319785"/>
          </a:xfrm>
          <a:noFill/>
        </p:spPr>
        <p:txBody>
          <a:bodyPr lIns="91440" anchor="ctr">
            <a:noAutofit/>
          </a:bodyPr>
          <a:lstStyle>
            <a:lvl1pPr>
              <a:defRPr sz="4800" b="0">
                <a:solidFill>
                  <a:schemeClr val="bg1"/>
                </a:solidFill>
              </a:defRPr>
            </a:lvl1pPr>
          </a:lstStyle>
          <a:p>
            <a:r>
              <a:rPr lang="en-US" dirty="0"/>
              <a:t>Click to add title</a:t>
            </a:r>
          </a:p>
        </p:txBody>
      </p:sp>
    </p:spTree>
    <p:extLst>
      <p:ext uri="{BB962C8B-B14F-4D97-AF65-F5344CB8AC3E}">
        <p14:creationId xmlns:p14="http://schemas.microsoft.com/office/powerpoint/2010/main" val="108429212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v2">
    <p:bg>
      <p:bgPr>
        <a:solidFill>
          <a:schemeClr val="bg2"/>
        </a:solid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F00DD61-7E96-619E-FB6B-48DF465FCA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7864" y="4036598"/>
            <a:ext cx="7191375" cy="2076450"/>
          </a:xfrm>
          <a:prstGeom prst="rect">
            <a:avLst/>
          </a:prstGeom>
        </p:spPr>
      </p:pic>
      <p:grpSp>
        <p:nvGrpSpPr>
          <p:cNvPr id="5" name="Group 4">
            <a:extLst>
              <a:ext uri="{FF2B5EF4-FFF2-40B4-BE49-F238E27FC236}">
                <a16:creationId xmlns:a16="http://schemas.microsoft.com/office/drawing/2014/main" id="{C3C807AD-F368-7835-B9D2-44E1B3800ED6}"/>
              </a:ext>
            </a:extLst>
          </p:cNvPr>
          <p:cNvGrpSpPr/>
          <p:nvPr userDrawn="1"/>
        </p:nvGrpSpPr>
        <p:grpSpPr>
          <a:xfrm>
            <a:off x="381000" y="0"/>
            <a:ext cx="10644113" cy="5372100"/>
            <a:chOff x="-140925" y="0"/>
            <a:chExt cx="10644113" cy="53721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341941" y="0"/>
              <a:ext cx="10161247" cy="53721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140925" y="0"/>
              <a:ext cx="967291" cy="53721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1116257"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712448" y="4619625"/>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November 25,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712448" y="228600"/>
            <a:ext cx="9895277" cy="2647741"/>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712448" y="3123708"/>
            <a:ext cx="9895276" cy="1000512"/>
          </a:xfrm>
          <a:noFill/>
        </p:spPr>
        <p:txBody>
          <a:bodyPr wrap="square" lIns="91440" anchor="t">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712448" y="4966929"/>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11699700"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4"/>
          <a:srcRect t="16586" b="16586"/>
          <a:stretch/>
        </p:blipFill>
        <p:spPr>
          <a:xfrm>
            <a:off x="8839200" y="5562336"/>
            <a:ext cx="3199698" cy="1052692"/>
          </a:xfrm>
          <a:prstGeom prst="rect">
            <a:avLst/>
          </a:prstGeom>
        </p:spPr>
      </p:pic>
      <p:pic>
        <p:nvPicPr>
          <p:cNvPr id="35" name="Graphic 34">
            <a:extLst>
              <a:ext uri="{FF2B5EF4-FFF2-40B4-BE49-F238E27FC236}">
                <a16:creationId xmlns:a16="http://schemas.microsoft.com/office/drawing/2014/main" id="{C015FFC3-3F8C-22EC-D59D-619CEBECFAE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38239" y="5821982"/>
            <a:ext cx="328244" cy="533400"/>
          </a:xfrm>
          <a:prstGeom prst="rect">
            <a:avLst/>
          </a:prstGeom>
        </p:spPr>
      </p:pic>
    </p:spTree>
    <p:extLst>
      <p:ext uri="{BB962C8B-B14F-4D97-AF65-F5344CB8AC3E}">
        <p14:creationId xmlns:p14="http://schemas.microsoft.com/office/powerpoint/2010/main" val="320885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solidFill>
              </a:defRPr>
            </a:lvl1pPr>
          </a:lstStyle>
          <a:p>
            <a:fld id="{5958763E-B898-436D-883D-03711491D54A}" type="datetimeFigureOut">
              <a:rPr lang="en-US" smtClean="0"/>
              <a:pPr/>
              <a:t>11/25/2024</a:t>
            </a:fld>
            <a:endParaRPr lang="en-US" dirty="0"/>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solidFill>
              </a:defRPr>
            </a:lvl1pPr>
          </a:lstStyle>
          <a:p>
            <a:fld id="{C15D44F4-F215-4E77-8A37-E5924A9890F9}" type="slidenum">
              <a:rPr lang="en-US" smtClean="0"/>
              <a:pPr/>
              <a:t>‹#›</a:t>
            </a:fld>
            <a:endParaRPr lang="en-US"/>
          </a:p>
        </p:txBody>
      </p:sp>
    </p:spTree>
    <p:extLst>
      <p:ext uri="{BB962C8B-B14F-4D97-AF65-F5344CB8AC3E}">
        <p14:creationId xmlns:p14="http://schemas.microsoft.com/office/powerpoint/2010/main" val="585507020"/>
      </p:ext>
    </p:extLst>
  </p:cSld>
  <p:clrMap bg1="lt1" tx1="dk1" bg2="lt2" tx2="dk2" accent1="accent1" accent2="accent2" accent3="accent3" accent4="accent4" accent5="accent5" accent6="accent6" hlink="hlink" folHlink="folHlink"/>
  <p:sldLayoutIdLst>
    <p:sldLayoutId id="2147483778" r:id="rId1"/>
    <p:sldLayoutId id="2147483807" r:id="rId2"/>
    <p:sldLayoutId id="2147483808" r:id="rId3"/>
    <p:sldLayoutId id="2147483809" r:id="rId4"/>
    <p:sldLayoutId id="2147483810" r:id="rId5"/>
    <p:sldLayoutId id="2147483811" r:id="rId6"/>
    <p:sldLayoutId id="2147483846" r:id="rId7"/>
    <p:sldLayoutId id="2147483849" r:id="rId8"/>
    <p:sldLayoutId id="2147483812" r:id="rId9"/>
    <p:sldLayoutId id="2147483813" r:id="rId10"/>
    <p:sldLayoutId id="2147483785" r:id="rId11"/>
    <p:sldLayoutId id="2147483850" r:id="rId12"/>
    <p:sldLayoutId id="2147483814" r:id="rId13"/>
    <p:sldLayoutId id="2147483786" r:id="rId14"/>
    <p:sldLayoutId id="2147483787" r:id="rId15"/>
    <p:sldLayoutId id="2147483791" r:id="rId16"/>
    <p:sldLayoutId id="2147483824" r:id="rId17"/>
    <p:sldLayoutId id="2147483823"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790" r:id="rId30"/>
    <p:sldLayoutId id="2147483793" r:id="rId31"/>
    <p:sldLayoutId id="2147483794" r:id="rId32"/>
    <p:sldLayoutId id="2147483795" r:id="rId33"/>
    <p:sldLayoutId id="2147483803" r:id="rId34"/>
    <p:sldLayoutId id="2147483804" r:id="rId35"/>
    <p:sldLayoutId id="2147483724" r:id="rId36"/>
    <p:sldLayoutId id="2147483845" r:id="rId37"/>
    <p:sldLayoutId id="2147483843" r:id="rId38"/>
    <p:sldLayoutId id="2147483844" r:id="rId39"/>
    <p:sldLayoutId id="2147483848" r:id="rId40"/>
    <p:sldLayoutId id="2147483799" r:id="rId41"/>
    <p:sldLayoutId id="2147483797" r:id="rId42"/>
    <p:sldLayoutId id="2147483800" r:id="rId43"/>
    <p:sldLayoutId id="2147483801" r:id="rId44"/>
  </p:sldLayoutIdLst>
  <p:transition>
    <p:fade/>
  </p:transition>
  <p:txStyles>
    <p:titleStyle>
      <a:lvl1pPr algn="l" defTabSz="914400" rtl="0" eaLnBrk="1" latinLnBrk="0" hangingPunct="1">
        <a:lnSpc>
          <a:spcPct val="90000"/>
        </a:lnSpc>
        <a:spcBef>
          <a:spcPct val="0"/>
        </a:spcBef>
        <a:buNone/>
        <a:defRPr sz="3200" b="1" kern="1200" cap="none" baseline="0">
          <a:solidFill>
            <a:schemeClr val="tx1"/>
          </a:solidFill>
          <a:latin typeface="+mj-lt"/>
          <a:ea typeface="+mj-ea"/>
          <a:cs typeface="+mj-cs"/>
        </a:defRPr>
      </a:lvl1pPr>
    </p:titleStyle>
    <p:bodyStyle>
      <a:lvl1pPr marL="347472" indent="-22860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800" kern="1200">
          <a:solidFill>
            <a:schemeClr val="tx1"/>
          </a:solidFill>
          <a:latin typeface="+mn-lt"/>
          <a:ea typeface="+mn-ea"/>
          <a:cs typeface="+mn-cs"/>
        </a:defRPr>
      </a:lvl1pPr>
      <a:lvl2pPr marL="568325" indent="-22860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9" orient="horz" pos="2160" userDrawn="1">
          <p15:clr>
            <a:srgbClr val="F26B43"/>
          </p15:clr>
        </p15:guide>
        <p15:guide id="20" pos="3840" userDrawn="1">
          <p15:clr>
            <a:srgbClr val="F26B43"/>
          </p15:clr>
        </p15:guide>
        <p15:guide id="21" orient="horz" pos="144" userDrawn="1">
          <p15:clr>
            <a:srgbClr val="F26B43"/>
          </p15:clr>
        </p15:guide>
        <p15:guide id="22" orient="horz" pos="4176" userDrawn="1">
          <p15:clr>
            <a:srgbClr val="F26B43"/>
          </p15:clr>
        </p15:guide>
        <p15:guide id="23" pos="240" userDrawn="1">
          <p15:clr>
            <a:srgbClr val="F26B43"/>
          </p15:clr>
        </p15:guide>
        <p15:guide id="24" pos="74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6.xml"/><Relationship Id="rId1" Type="http://schemas.openxmlformats.org/officeDocument/2006/relationships/video" Target="https://www.youtube.com/embed/s0hnNAVLsZ0?feature=oembed"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reddit.com/r/comics/comments/t1eab7/boltzmann_brain_by_scott_base/" TargetMode="Externa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hyperlink" Target="https://manoa.hawaii.edu/exploringourfluidearth/chemical/chemistry-and-seawater/atoms-molecules-and-compounds" TargetMode="External"/><Relationship Id="rId2" Type="http://schemas.openxmlformats.org/officeDocument/2006/relationships/hyperlink" Target="https://www.energy.gov/science/doe-explainsquantum-mechanics" TargetMode="External"/><Relationship Id="rId1" Type="http://schemas.openxmlformats.org/officeDocument/2006/relationships/slideLayout" Target="../slideLayouts/slideLayout16.xml"/><Relationship Id="rId5" Type="http://schemas.openxmlformats.org/officeDocument/2006/relationships/hyperlink" Target="https://link.springer.com/chapter/10.1007/BFb0052088" TargetMode="External"/><Relationship Id="rId4" Type="http://schemas.openxmlformats.org/officeDocument/2006/relationships/hyperlink" Target="https://www.energy.gov/science/doe-explainsquarks-and-gluon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8.xml"/><Relationship Id="rId1" Type="http://schemas.openxmlformats.org/officeDocument/2006/relationships/video" Target="https://www.youtube.com/embed/AdF2uk-EscE?feature=oembed"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2E6591-3AD5-2491-3F85-1CF479303AB7}"/>
              </a:ext>
            </a:extLst>
          </p:cNvPr>
          <p:cNvSpPr>
            <a:spLocks noGrp="1"/>
          </p:cNvSpPr>
          <p:nvPr>
            <p:ph type="ctrTitle"/>
          </p:nvPr>
        </p:nvSpPr>
        <p:spPr/>
        <p:txBody>
          <a:bodyPr/>
          <a:lstStyle/>
          <a:p>
            <a:r>
              <a:rPr lang="en-US" dirty="0"/>
              <a:t>Binary Data </a:t>
            </a:r>
            <a:r>
              <a:rPr lang="en-US" sz="1400" dirty="0"/>
              <a:t>and the secrets of the universe</a:t>
            </a:r>
            <a:endParaRPr lang="en-US" dirty="0"/>
          </a:p>
        </p:txBody>
      </p:sp>
      <p:sp>
        <p:nvSpPr>
          <p:cNvPr id="4" name="Text Placeholder 3">
            <a:extLst>
              <a:ext uri="{FF2B5EF4-FFF2-40B4-BE49-F238E27FC236}">
                <a16:creationId xmlns:a16="http://schemas.microsoft.com/office/drawing/2014/main" id="{FB41CBC8-954B-0799-62CD-78F5BDA55FDE}"/>
              </a:ext>
            </a:extLst>
          </p:cNvPr>
          <p:cNvSpPr>
            <a:spLocks noGrp="1"/>
          </p:cNvSpPr>
          <p:nvPr>
            <p:ph type="body" sz="quarter" idx="13"/>
          </p:nvPr>
        </p:nvSpPr>
        <p:spPr/>
        <p:txBody>
          <a:bodyPr/>
          <a:lstStyle/>
          <a:p>
            <a:r>
              <a:rPr lang="en-US" dirty="0"/>
              <a:t>Joseph Maxwell</a:t>
            </a:r>
          </a:p>
          <a:p>
            <a:r>
              <a:rPr lang="en-US" dirty="0"/>
              <a:t>Instructional Designer, Hyland Tech Outreach</a:t>
            </a:r>
          </a:p>
        </p:txBody>
      </p:sp>
    </p:spTree>
    <p:extLst>
      <p:ext uri="{BB962C8B-B14F-4D97-AF65-F5344CB8AC3E}">
        <p14:creationId xmlns:p14="http://schemas.microsoft.com/office/powerpoint/2010/main" val="344971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A movie consists of several frames</a:t>
            </a:r>
          </a:p>
        </p:txBody>
      </p:sp>
      <p:pic>
        <p:nvPicPr>
          <p:cNvPr id="3074" name="Picture 2">
            <a:extLst>
              <a:ext uri="{FF2B5EF4-FFF2-40B4-BE49-F238E27FC236}">
                <a16:creationId xmlns:a16="http://schemas.microsoft.com/office/drawing/2014/main" id="{54B5179C-BA68-B1B8-7CBE-02D9B5366233}"/>
              </a:ext>
            </a:extLst>
          </p:cNvPr>
          <p:cNvPicPr>
            <a:picLocks noChangeAspect="1" noChangeArrowheads="1"/>
          </p:cNvPicPr>
          <p:nvPr/>
        </p:nvPicPr>
        <p:blipFill>
          <a:blip r:embed="rId2"/>
          <a:srcRect/>
          <a:stretch/>
        </p:blipFill>
        <p:spPr bwMode="auto">
          <a:xfrm>
            <a:off x="0" y="1367372"/>
            <a:ext cx="12201391" cy="54906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
        <p:nvSpPr>
          <p:cNvPr id="3" name="Rectangle 2">
            <a:extLst>
              <a:ext uri="{FF2B5EF4-FFF2-40B4-BE49-F238E27FC236}">
                <a16:creationId xmlns:a16="http://schemas.microsoft.com/office/drawing/2014/main" id="{F9BF17D9-C843-362C-9D1E-D3109B2C3963}"/>
              </a:ext>
            </a:extLst>
          </p:cNvPr>
          <p:cNvSpPr/>
          <p:nvPr/>
        </p:nvSpPr>
        <p:spPr bwMode="auto">
          <a:xfrm>
            <a:off x="266700" y="1943100"/>
            <a:ext cx="1371600" cy="4572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Frame 142</a:t>
            </a:r>
          </a:p>
        </p:txBody>
      </p:sp>
    </p:spTree>
    <p:extLst>
      <p:ext uri="{BB962C8B-B14F-4D97-AF65-F5344CB8AC3E}">
        <p14:creationId xmlns:p14="http://schemas.microsoft.com/office/powerpoint/2010/main" val="31191851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noFill/>
        </p:spPr>
        <p:txBody>
          <a:bodyPr/>
          <a:lstStyle/>
          <a:p>
            <a:r>
              <a:rPr lang="en-US" dirty="0">
                <a:solidFill>
                  <a:schemeClr val="tx1"/>
                </a:solidFill>
              </a:rPr>
              <a:t>Each frame is an image consisting of several pixels</a:t>
            </a:r>
          </a:p>
        </p:txBody>
      </p:sp>
      <p:pic>
        <p:nvPicPr>
          <p:cNvPr id="3" name="Picture 2">
            <a:extLst>
              <a:ext uri="{FF2B5EF4-FFF2-40B4-BE49-F238E27FC236}">
                <a16:creationId xmlns:a16="http://schemas.microsoft.com/office/drawing/2014/main" id="{CE6C2F19-1C01-1C38-2149-30FB45132D49}"/>
              </a:ext>
            </a:extLst>
          </p:cNvPr>
          <p:cNvPicPr>
            <a:picLocks noChangeAspect="1" noChangeArrowheads="1"/>
          </p:cNvPicPr>
          <p:nvPr/>
        </p:nvPicPr>
        <p:blipFill>
          <a:blip r:embed="rId2"/>
          <a:srcRect/>
          <a:stretch/>
        </p:blipFill>
        <p:spPr bwMode="auto">
          <a:xfrm>
            <a:off x="-24045" y="1138773"/>
            <a:ext cx="12201391" cy="54906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sky with clouds&#10;&#10;Description automatically generated">
            <a:extLst>
              <a:ext uri="{FF2B5EF4-FFF2-40B4-BE49-F238E27FC236}">
                <a16:creationId xmlns:a16="http://schemas.microsoft.com/office/drawing/2014/main" id="{73893E96-021B-E0E8-F6B1-67F51EAA9D90}"/>
              </a:ext>
            </a:extLst>
          </p:cNvPr>
          <p:cNvPicPr>
            <a:picLocks noChangeAspect="1"/>
          </p:cNvPicPr>
          <p:nvPr/>
        </p:nvPicPr>
        <p:blipFill>
          <a:blip r:embed="rId3"/>
          <a:stretch>
            <a:fillRect/>
          </a:stretch>
        </p:blipFill>
        <p:spPr>
          <a:xfrm>
            <a:off x="5181600" y="4343400"/>
            <a:ext cx="914400" cy="914400"/>
          </a:xfrm>
          <a:prstGeom prst="rect">
            <a:avLst/>
          </a:prstGeom>
          <a:ln>
            <a:solidFill>
              <a:schemeClr val="tx1"/>
            </a:solidFill>
          </a:ln>
        </p:spPr>
      </p:pic>
    </p:spTree>
    <p:extLst>
      <p:ext uri="{BB962C8B-B14F-4D97-AF65-F5344CB8AC3E}">
        <p14:creationId xmlns:p14="http://schemas.microsoft.com/office/powerpoint/2010/main" val="29613606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noFill/>
        </p:spPr>
        <p:txBody>
          <a:bodyPr/>
          <a:lstStyle/>
          <a:p>
            <a:r>
              <a:rPr lang="en-US" dirty="0">
                <a:solidFill>
                  <a:schemeClr val="tx1"/>
                </a:solidFill>
              </a:rPr>
              <a:t>Each frame is an image consisting of several pixels</a:t>
            </a:r>
          </a:p>
        </p:txBody>
      </p:sp>
      <p:pic>
        <p:nvPicPr>
          <p:cNvPr id="9" name="Picture 8" descr="A blue sky with clouds&#10;&#10;Description automatically generated">
            <a:extLst>
              <a:ext uri="{FF2B5EF4-FFF2-40B4-BE49-F238E27FC236}">
                <a16:creationId xmlns:a16="http://schemas.microsoft.com/office/drawing/2014/main" id="{BF663774-7DED-724D-E789-8A54CAD7F368}"/>
              </a:ext>
            </a:extLst>
          </p:cNvPr>
          <p:cNvPicPr>
            <a:picLocks noChangeAspect="1"/>
          </p:cNvPicPr>
          <p:nvPr/>
        </p:nvPicPr>
        <p:blipFill>
          <a:blip r:embed="rId2"/>
          <a:stretch>
            <a:fillRect/>
          </a:stretch>
        </p:blipFill>
        <p:spPr>
          <a:xfrm>
            <a:off x="3352800" y="1138773"/>
            <a:ext cx="5486400" cy="5486400"/>
          </a:xfrm>
          <a:prstGeom prst="rect">
            <a:avLst/>
          </a:prstGeom>
          <a:ln w="38100">
            <a:solidFill>
              <a:schemeClr val="tx1"/>
            </a:solidFill>
          </a:ln>
        </p:spPr>
      </p:pic>
      <p:pic>
        <p:nvPicPr>
          <p:cNvPr id="12" name="Picture 11" descr="A blue and white square&#10;&#10;Description automatically generated">
            <a:extLst>
              <a:ext uri="{FF2B5EF4-FFF2-40B4-BE49-F238E27FC236}">
                <a16:creationId xmlns:a16="http://schemas.microsoft.com/office/drawing/2014/main" id="{E793EC20-098A-ACBB-6647-C32A4282AFFD}"/>
              </a:ext>
            </a:extLst>
          </p:cNvPr>
          <p:cNvPicPr>
            <a:picLocks noChangeAspect="1"/>
          </p:cNvPicPr>
          <p:nvPr/>
        </p:nvPicPr>
        <p:blipFill>
          <a:blip r:embed="rId3"/>
          <a:stretch>
            <a:fillRect/>
          </a:stretch>
        </p:blipFill>
        <p:spPr>
          <a:xfrm>
            <a:off x="5181600" y="3428999"/>
            <a:ext cx="457201" cy="457201"/>
          </a:xfrm>
          <a:prstGeom prst="rect">
            <a:avLst/>
          </a:prstGeom>
          <a:ln>
            <a:solidFill>
              <a:schemeClr val="tx1"/>
            </a:solidFill>
          </a:ln>
        </p:spPr>
      </p:pic>
    </p:spTree>
    <p:extLst>
      <p:ext uri="{BB962C8B-B14F-4D97-AF65-F5344CB8AC3E}">
        <p14:creationId xmlns:p14="http://schemas.microsoft.com/office/powerpoint/2010/main" val="23768163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noFill/>
        </p:spPr>
        <p:txBody>
          <a:bodyPr/>
          <a:lstStyle/>
          <a:p>
            <a:r>
              <a:rPr lang="en-US" dirty="0">
                <a:solidFill>
                  <a:schemeClr val="tx1"/>
                </a:solidFill>
              </a:rPr>
              <a:t>Each frame is an image consisting of several pixels</a:t>
            </a:r>
          </a:p>
        </p:txBody>
      </p:sp>
      <p:pic>
        <p:nvPicPr>
          <p:cNvPr id="4" name="Picture 3" descr="A blue and white square&#10;&#10;Description automatically generated">
            <a:extLst>
              <a:ext uri="{FF2B5EF4-FFF2-40B4-BE49-F238E27FC236}">
                <a16:creationId xmlns:a16="http://schemas.microsoft.com/office/drawing/2014/main" id="{614CF115-2FDE-153A-120D-69603AE6B7ED}"/>
              </a:ext>
            </a:extLst>
          </p:cNvPr>
          <p:cNvPicPr>
            <a:picLocks noChangeAspect="1"/>
          </p:cNvPicPr>
          <p:nvPr/>
        </p:nvPicPr>
        <p:blipFill>
          <a:blip r:embed="rId2"/>
          <a:stretch>
            <a:fillRect/>
          </a:stretch>
        </p:blipFill>
        <p:spPr>
          <a:xfrm>
            <a:off x="3291840" y="914400"/>
            <a:ext cx="5715000" cy="5715000"/>
          </a:xfrm>
          <a:prstGeom prst="rect">
            <a:avLst/>
          </a:prstGeom>
          <a:ln w="57150">
            <a:solidFill>
              <a:schemeClr val="tx1"/>
            </a:solidFill>
          </a:ln>
        </p:spPr>
      </p:pic>
      <p:sp>
        <p:nvSpPr>
          <p:cNvPr id="5" name="Rectangle 4">
            <a:extLst>
              <a:ext uri="{FF2B5EF4-FFF2-40B4-BE49-F238E27FC236}">
                <a16:creationId xmlns:a16="http://schemas.microsoft.com/office/drawing/2014/main" id="{AF5371BE-92A4-FA89-36E9-5F8B1DEF4037}"/>
              </a:ext>
            </a:extLst>
          </p:cNvPr>
          <p:cNvSpPr/>
          <p:nvPr/>
        </p:nvSpPr>
        <p:spPr bwMode="auto">
          <a:xfrm>
            <a:off x="4718304" y="2340864"/>
            <a:ext cx="704088" cy="704088"/>
          </a:xfrm>
          <a:prstGeom prst="rect">
            <a:avLst/>
          </a:prstGeom>
          <a:solidFill>
            <a:srgbClr val="AFD8DC"/>
          </a:solid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8004729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582D07-F098-D8CB-A94F-67E5A60CD86F}"/>
              </a:ext>
            </a:extLst>
          </p:cNvPr>
          <p:cNvSpPr/>
          <p:nvPr/>
        </p:nvSpPr>
        <p:spPr bwMode="auto">
          <a:xfrm>
            <a:off x="0" y="1138773"/>
            <a:ext cx="5702801" cy="5702801"/>
          </a:xfrm>
          <a:prstGeom prst="rect">
            <a:avLst/>
          </a:prstGeom>
          <a:solidFill>
            <a:srgbClr val="AFD8DC"/>
          </a:solid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31409EB8-7DB0-D73E-F9B2-18D7FF0A16A8}"/>
              </a:ext>
            </a:extLst>
          </p:cNvPr>
          <p:cNvSpPr/>
          <p:nvPr/>
        </p:nvSpPr>
        <p:spPr bwMode="auto">
          <a:xfrm>
            <a:off x="5702800" y="1028700"/>
            <a:ext cx="6489199" cy="58293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a:solidFill>
                <a:srgbClr val="AFD8DC"/>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880B0369-6534-6AFD-4084-2FE1D1E40527}"/>
              </a:ext>
            </a:extLst>
          </p:cNvPr>
          <p:cNvSpPr/>
          <p:nvPr/>
        </p:nvSpPr>
        <p:spPr bwMode="auto">
          <a:xfrm>
            <a:off x="5702801" y="1012274"/>
            <a:ext cx="6489199" cy="58293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a:solidFill>
                  <a:srgbClr val="AFD8DC"/>
                </a:solidFill>
                <a:ea typeface="Segoe UI" pitchFamily="34" charset="0"/>
                <a:cs typeface="Segoe UI" pitchFamily="34" charset="0"/>
              </a:rPr>
              <a:t>Light Blue</a:t>
            </a:r>
          </a:p>
        </p:txBody>
      </p:sp>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p:txBody>
          <a:bodyPr/>
          <a:lstStyle/>
          <a:p>
            <a:r>
              <a:rPr lang="en-US" dirty="0"/>
              <a:t>Each pixel consists of a color</a:t>
            </a:r>
          </a:p>
        </p:txBody>
      </p:sp>
    </p:spTree>
    <p:extLst>
      <p:ext uri="{BB962C8B-B14F-4D97-AF65-F5344CB8AC3E}">
        <p14:creationId xmlns:p14="http://schemas.microsoft.com/office/powerpoint/2010/main" val="1027018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6B03F-2844-DC92-4612-82E55640CA9C}"/>
              </a:ext>
            </a:extLst>
          </p:cNvPr>
          <p:cNvSpPr/>
          <p:nvPr/>
        </p:nvSpPr>
        <p:spPr bwMode="auto">
          <a:xfrm>
            <a:off x="5722933" y="1012274"/>
            <a:ext cx="6467544" cy="58293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a:solidFill>
                <a:srgbClr val="AFD8DC"/>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94097533-F30D-6426-1376-AA80C30D1855}"/>
              </a:ext>
            </a:extLst>
          </p:cNvPr>
          <p:cNvSpPr/>
          <p:nvPr/>
        </p:nvSpPr>
        <p:spPr bwMode="auto">
          <a:xfrm>
            <a:off x="5702800" y="1028700"/>
            <a:ext cx="6489199" cy="58293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a:solidFill>
                  <a:srgbClr val="AFD8DC"/>
                </a:solidFill>
                <a:ea typeface="Segoe UI" pitchFamily="34" charset="0"/>
                <a:cs typeface="Segoe UI" pitchFamily="34" charset="0"/>
              </a:rPr>
              <a:t>Light Blue</a:t>
            </a:r>
          </a:p>
        </p:txBody>
      </p:sp>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p:txBody>
          <a:bodyPr/>
          <a:lstStyle/>
          <a:p>
            <a:r>
              <a:rPr lang="en-US" dirty="0"/>
              <a:t>Each color can be represented by an RGB value</a:t>
            </a:r>
          </a:p>
        </p:txBody>
      </p:sp>
      <p:sp>
        <p:nvSpPr>
          <p:cNvPr id="3" name="Rectangle 2">
            <a:extLst>
              <a:ext uri="{FF2B5EF4-FFF2-40B4-BE49-F238E27FC236}">
                <a16:creationId xmlns:a16="http://schemas.microsoft.com/office/drawing/2014/main" id="{6DDD3A04-1390-ECA6-7576-C6276B9DD2E3}"/>
              </a:ext>
            </a:extLst>
          </p:cNvPr>
          <p:cNvSpPr/>
          <p:nvPr/>
        </p:nvSpPr>
        <p:spPr bwMode="auto">
          <a:xfrm>
            <a:off x="0" y="1138773"/>
            <a:ext cx="5702801" cy="5702801"/>
          </a:xfrm>
          <a:prstGeom prst="rect">
            <a:avLst/>
          </a:prstGeom>
          <a:solidFill>
            <a:srgbClr val="AFD8DC"/>
          </a:solid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b="1" dirty="0" err="1">
                <a:solidFill>
                  <a:schemeClr val="tx1"/>
                </a:solidFill>
                <a:latin typeface="Consolas" panose="020B0609020204030204" pitchFamily="49" charset="0"/>
                <a:ea typeface="Segoe UI" pitchFamily="34" charset="0"/>
                <a:cs typeface="Segoe UI" pitchFamily="34" charset="0"/>
              </a:rPr>
              <a:t>rgb</a:t>
            </a:r>
            <a:r>
              <a:rPr lang="en-US" sz="3600" b="1" dirty="0">
                <a:solidFill>
                  <a:schemeClr val="tx1"/>
                </a:solidFill>
                <a:latin typeface="Consolas" panose="020B0609020204030204" pitchFamily="49" charset="0"/>
                <a:ea typeface="Segoe UI" pitchFamily="34" charset="0"/>
                <a:cs typeface="Segoe UI" pitchFamily="34" charset="0"/>
              </a:rPr>
              <a:t>(175, 216, 220)</a:t>
            </a:r>
          </a:p>
          <a:p>
            <a:pPr algn="ctr" defTabSz="932472" fontAlgn="base">
              <a:lnSpc>
                <a:spcPct val="90000"/>
              </a:lnSpc>
              <a:spcBef>
                <a:spcPct val="0"/>
              </a:spcBef>
              <a:spcAft>
                <a:spcPct val="0"/>
              </a:spcAft>
            </a:pPr>
            <a:endParaRPr lang="en-US" sz="32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3200" dirty="0">
                <a:solidFill>
                  <a:schemeClr val="tx1"/>
                </a:solidFill>
                <a:ea typeface="Segoe UI" pitchFamily="34" charset="0"/>
                <a:cs typeface="Segoe UI" pitchFamily="34" charset="0"/>
              </a:rPr>
              <a:t>Red: </a:t>
            </a:r>
            <a:r>
              <a:rPr lang="en-US" sz="3200" b="1" dirty="0">
                <a:solidFill>
                  <a:srgbClr val="FF0000"/>
                </a:solidFill>
                <a:ea typeface="Segoe UI" pitchFamily="34" charset="0"/>
                <a:cs typeface="Segoe UI" pitchFamily="34" charset="0"/>
              </a:rPr>
              <a:t>175</a:t>
            </a:r>
            <a:r>
              <a:rPr lang="en-US" sz="3200" dirty="0">
                <a:solidFill>
                  <a:schemeClr val="tx1"/>
                </a:solidFill>
                <a:ea typeface="Segoe UI" pitchFamily="34" charset="0"/>
                <a:cs typeface="Segoe UI" pitchFamily="34" charset="0"/>
              </a:rPr>
              <a:t> out of 255</a:t>
            </a:r>
          </a:p>
          <a:p>
            <a:pPr algn="ctr" defTabSz="932472" fontAlgn="base">
              <a:lnSpc>
                <a:spcPct val="90000"/>
              </a:lnSpc>
              <a:spcBef>
                <a:spcPct val="0"/>
              </a:spcBef>
              <a:spcAft>
                <a:spcPct val="0"/>
              </a:spcAft>
            </a:pPr>
            <a:r>
              <a:rPr lang="en-US" sz="3200" dirty="0">
                <a:solidFill>
                  <a:schemeClr val="tx1"/>
                </a:solidFill>
                <a:ea typeface="Segoe UI" pitchFamily="34" charset="0"/>
                <a:cs typeface="Segoe UI" pitchFamily="34" charset="0"/>
              </a:rPr>
              <a:t>Green: </a:t>
            </a:r>
            <a:r>
              <a:rPr lang="en-US" sz="3200" b="1" dirty="0">
                <a:solidFill>
                  <a:srgbClr val="00FF00"/>
                </a:solidFill>
                <a:ea typeface="Segoe UI" pitchFamily="34" charset="0"/>
                <a:cs typeface="Segoe UI" pitchFamily="34" charset="0"/>
              </a:rPr>
              <a:t>216</a:t>
            </a:r>
            <a:r>
              <a:rPr lang="en-US" sz="3200" dirty="0">
                <a:solidFill>
                  <a:schemeClr val="tx1"/>
                </a:solidFill>
                <a:ea typeface="Segoe UI" pitchFamily="34" charset="0"/>
                <a:cs typeface="Segoe UI" pitchFamily="34" charset="0"/>
              </a:rPr>
              <a:t> out of 255</a:t>
            </a:r>
          </a:p>
          <a:p>
            <a:pPr algn="ctr" defTabSz="932472" fontAlgn="base">
              <a:lnSpc>
                <a:spcPct val="90000"/>
              </a:lnSpc>
              <a:spcBef>
                <a:spcPct val="0"/>
              </a:spcBef>
              <a:spcAft>
                <a:spcPct val="0"/>
              </a:spcAft>
            </a:pPr>
            <a:r>
              <a:rPr lang="en-US" sz="3200" dirty="0">
                <a:solidFill>
                  <a:schemeClr val="tx1"/>
                </a:solidFill>
                <a:ea typeface="Segoe UI" pitchFamily="34" charset="0"/>
                <a:cs typeface="Segoe UI" pitchFamily="34" charset="0"/>
              </a:rPr>
              <a:t>Blue: </a:t>
            </a:r>
            <a:r>
              <a:rPr lang="en-US" sz="3200" b="1" dirty="0">
                <a:solidFill>
                  <a:srgbClr val="0000FF"/>
                </a:solidFill>
                <a:ea typeface="Segoe UI" pitchFamily="34" charset="0"/>
                <a:cs typeface="Segoe UI" pitchFamily="34" charset="0"/>
              </a:rPr>
              <a:t>220</a:t>
            </a:r>
            <a:r>
              <a:rPr lang="en-US" sz="3200" dirty="0">
                <a:solidFill>
                  <a:schemeClr val="tx1"/>
                </a:solidFill>
                <a:ea typeface="Segoe UI" pitchFamily="34" charset="0"/>
                <a:cs typeface="Segoe UI" pitchFamily="34" charset="0"/>
              </a:rPr>
              <a:t> out of 255</a:t>
            </a:r>
          </a:p>
        </p:txBody>
      </p:sp>
      <p:pic>
        <p:nvPicPr>
          <p:cNvPr id="4098" name="Picture 2" descr="Abstract LCD Computer Monitor Screen Closeup of RGB LED Pixels 4K Moving  Wallpaper Background">
            <a:extLst>
              <a:ext uri="{FF2B5EF4-FFF2-40B4-BE49-F238E27FC236}">
                <a16:creationId xmlns:a16="http://schemas.microsoft.com/office/drawing/2014/main" id="{721F61CD-47C3-225C-97F1-82921F37B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2669" y="1138772"/>
            <a:ext cx="6507807" cy="366182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0B091F-76CA-37D1-DB7F-FAF3816DFC64}"/>
              </a:ext>
            </a:extLst>
          </p:cNvPr>
          <p:cNvSpPr/>
          <p:nvPr/>
        </p:nvSpPr>
        <p:spPr bwMode="auto">
          <a:xfrm>
            <a:off x="5702800" y="4800598"/>
            <a:ext cx="6489199" cy="2057401"/>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a:solidFill>
                  <a:srgbClr val="FF0000"/>
                </a:solidFill>
                <a:ea typeface="Segoe UI" pitchFamily="34" charset="0"/>
                <a:cs typeface="Segoe UI" pitchFamily="34" charset="0"/>
              </a:rPr>
              <a:t>Red</a:t>
            </a:r>
            <a:r>
              <a:rPr lang="en-US" sz="5400" b="1" dirty="0">
                <a:solidFill>
                  <a:srgbClr val="AFD8DC"/>
                </a:solidFill>
                <a:ea typeface="Segoe UI" pitchFamily="34" charset="0"/>
                <a:cs typeface="Segoe UI" pitchFamily="34" charset="0"/>
              </a:rPr>
              <a:t>, </a:t>
            </a:r>
            <a:r>
              <a:rPr lang="en-US" sz="5400" b="1" dirty="0">
                <a:solidFill>
                  <a:srgbClr val="00FF00"/>
                </a:solidFill>
                <a:ea typeface="Segoe UI" pitchFamily="34" charset="0"/>
                <a:cs typeface="Segoe UI" pitchFamily="34" charset="0"/>
              </a:rPr>
              <a:t>Green</a:t>
            </a:r>
            <a:r>
              <a:rPr lang="en-US" sz="5400" b="1" dirty="0">
                <a:solidFill>
                  <a:srgbClr val="AFD8DC"/>
                </a:solidFill>
                <a:ea typeface="Segoe UI" pitchFamily="34" charset="0"/>
                <a:cs typeface="Segoe UI" pitchFamily="34" charset="0"/>
              </a:rPr>
              <a:t>, </a:t>
            </a:r>
            <a:r>
              <a:rPr lang="en-US" sz="5400" b="1" dirty="0">
                <a:solidFill>
                  <a:srgbClr val="0000FF"/>
                </a:solidFill>
                <a:ea typeface="Segoe UI" pitchFamily="34" charset="0"/>
                <a:cs typeface="Segoe UI" pitchFamily="34" charset="0"/>
              </a:rPr>
              <a:t>Blue</a:t>
            </a:r>
          </a:p>
        </p:txBody>
      </p:sp>
    </p:spTree>
    <p:extLst>
      <p:ext uri="{BB962C8B-B14F-4D97-AF65-F5344CB8AC3E}">
        <p14:creationId xmlns:p14="http://schemas.microsoft.com/office/powerpoint/2010/main" val="28809649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316F178-5E1D-F560-108C-78B57B16A85C}"/>
              </a:ext>
            </a:extLst>
          </p:cNvPr>
          <p:cNvSpPr/>
          <p:nvPr/>
        </p:nvSpPr>
        <p:spPr bwMode="auto">
          <a:xfrm>
            <a:off x="0" y="1028700"/>
            <a:ext cx="12191999" cy="5829300"/>
          </a:xfrm>
          <a:prstGeom prst="rect">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a:solidFill>
                <a:srgbClr val="AFD8DC"/>
              </a:solidFill>
              <a:ea typeface="Segoe UI" pitchFamily="34" charset="0"/>
              <a:cs typeface="Segoe UI" pitchFamily="34" charset="0"/>
            </a:endParaRPr>
          </a:p>
        </p:txBody>
      </p:sp>
      <p:pic>
        <p:nvPicPr>
          <p:cNvPr id="7170" name="Picture 2" descr="What Does &quot;RGB&quot; Mean, and Why Is It All Over Tech?">
            <a:extLst>
              <a:ext uri="{FF2B5EF4-FFF2-40B4-BE49-F238E27FC236}">
                <a16:creationId xmlns:a16="http://schemas.microsoft.com/office/drawing/2014/main" id="{1CBFF092-5C8E-B019-F0A3-B66C901C3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9311" y="1135172"/>
            <a:ext cx="7953375" cy="5726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p:txBody>
          <a:bodyPr/>
          <a:lstStyle/>
          <a:p>
            <a:r>
              <a:rPr lang="en-US" dirty="0"/>
              <a:t>Each color can be represented by an RGB value</a:t>
            </a:r>
          </a:p>
        </p:txBody>
      </p:sp>
    </p:spTree>
    <p:extLst>
      <p:ext uri="{BB962C8B-B14F-4D97-AF65-F5344CB8AC3E}">
        <p14:creationId xmlns:p14="http://schemas.microsoft.com/office/powerpoint/2010/main" val="286125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p:txBody>
          <a:bodyPr/>
          <a:lstStyle/>
          <a:p>
            <a:r>
              <a:rPr lang="en-US" dirty="0"/>
              <a:t>Each number can be represented by… binary data</a:t>
            </a:r>
          </a:p>
        </p:txBody>
      </p:sp>
      <p:graphicFrame>
        <p:nvGraphicFramePr>
          <p:cNvPr id="3" name="Table 2">
            <a:extLst>
              <a:ext uri="{FF2B5EF4-FFF2-40B4-BE49-F238E27FC236}">
                <a16:creationId xmlns:a16="http://schemas.microsoft.com/office/drawing/2014/main" id="{4D70B690-4A8E-D6EE-D5BE-8D41E641D4ED}"/>
              </a:ext>
            </a:extLst>
          </p:cNvPr>
          <p:cNvGraphicFramePr>
            <a:graphicFrameLocks noGrp="1"/>
          </p:cNvGraphicFramePr>
          <p:nvPr>
            <p:extLst>
              <p:ext uri="{D42A27DB-BD31-4B8C-83A1-F6EECF244321}">
                <p14:modId xmlns:p14="http://schemas.microsoft.com/office/powerpoint/2010/main" val="1243231817"/>
              </p:ext>
            </p:extLst>
          </p:nvPr>
        </p:nvGraphicFramePr>
        <p:xfrm>
          <a:off x="609600" y="1371600"/>
          <a:ext cx="10972800" cy="5191760"/>
        </p:xfrm>
        <a:graphic>
          <a:graphicData uri="http://schemas.openxmlformats.org/drawingml/2006/table">
            <a:tbl>
              <a:tblPr firstRow="1" bandRow="1">
                <a:tableStyleId>{2D5ABB26-0587-4C30-8999-92F81FD0307C}</a:tableStyleId>
              </a:tblPr>
              <a:tblGrid>
                <a:gridCol w="5486400">
                  <a:extLst>
                    <a:ext uri="{9D8B030D-6E8A-4147-A177-3AD203B41FA5}">
                      <a16:colId xmlns:a16="http://schemas.microsoft.com/office/drawing/2014/main" val="3772886713"/>
                    </a:ext>
                  </a:extLst>
                </a:gridCol>
                <a:gridCol w="5486400">
                  <a:extLst>
                    <a:ext uri="{9D8B030D-6E8A-4147-A177-3AD203B41FA5}">
                      <a16:colId xmlns:a16="http://schemas.microsoft.com/office/drawing/2014/main" val="2673164488"/>
                    </a:ext>
                  </a:extLst>
                </a:gridCol>
              </a:tblGrid>
              <a:tr h="370840">
                <a:tc>
                  <a:txBody>
                    <a:bodyPr/>
                    <a:lstStyle/>
                    <a:p>
                      <a:r>
                        <a:rPr lang="en-US" dirty="0">
                          <a:solidFill>
                            <a:schemeClr val="bg1"/>
                          </a:solidFill>
                        </a:rPr>
                        <a:t>Decimal (normal) Numbers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n-US" dirty="0">
                          <a:solidFill>
                            <a:schemeClr val="bg1"/>
                          </a:solidFill>
                        </a:rPr>
                        <a:t>Binary Numbers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518693908"/>
                  </a:ext>
                </a:extLst>
              </a:tr>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3034705"/>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5673834"/>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4095070"/>
                  </a:ext>
                </a:extLst>
              </a:tr>
              <a:tr h="370840">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1254926"/>
                  </a:ext>
                </a:extLst>
              </a:tr>
              <a:tr h="370840">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8551142"/>
                  </a:ext>
                </a:extLst>
              </a:tr>
              <a:tr h="370840">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4224225"/>
                  </a:ext>
                </a:extLst>
              </a:tr>
              <a:tr h="370840">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3326917"/>
                  </a:ext>
                </a:extLst>
              </a:tr>
              <a:tr h="370840">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769422"/>
                  </a:ext>
                </a:extLst>
              </a:tr>
              <a:tr h="370840">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1409570"/>
                  </a:ext>
                </a:extLst>
              </a:tr>
              <a:tr h="370840">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1920476"/>
                  </a:ext>
                </a:extLst>
              </a:tr>
              <a:tr h="370840">
                <a:tc>
                  <a:txBody>
                    <a:bodyPr/>
                    <a:lstStyle/>
                    <a:p>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0272388"/>
                  </a:ext>
                </a:extLst>
              </a:tr>
              <a:tr h="370840">
                <a:tc>
                  <a:txBody>
                    <a:bodyPr/>
                    <a:lstStyle/>
                    <a:p>
                      <a:r>
                        <a:rPr lang="en-US" dirty="0"/>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3824957"/>
                  </a:ext>
                </a:extLst>
              </a:tr>
              <a:tr h="370840">
                <a:tc>
                  <a:txBody>
                    <a:bodyPr/>
                    <a:lstStyle/>
                    <a:p>
                      <a:r>
                        <a:rPr lang="en-US" dirty="0"/>
                        <a:t>255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11111111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5903546"/>
                  </a:ext>
                </a:extLst>
              </a:tr>
            </a:tbl>
          </a:graphicData>
        </a:graphic>
      </p:graphicFrame>
    </p:spTree>
    <p:extLst>
      <p:ext uri="{BB962C8B-B14F-4D97-AF65-F5344CB8AC3E}">
        <p14:creationId xmlns:p14="http://schemas.microsoft.com/office/powerpoint/2010/main" val="1410646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p:txBody>
          <a:bodyPr/>
          <a:lstStyle/>
          <a:p>
            <a:r>
              <a:rPr lang="en-US" dirty="0"/>
              <a:t>Everything on a computer ultimately boils down to 1 and 0!</a:t>
            </a:r>
          </a:p>
        </p:txBody>
      </p:sp>
      <p:pic>
        <p:nvPicPr>
          <p:cNvPr id="3" name="Online Media 2" title="DEATH STRANDING 2 New 20 Minutes of Gameplay Demo | EXCLUSIVE PS5 Ultra Realistic Kojima Game">
            <a:hlinkClick r:id="" action="ppaction://media"/>
            <a:extLst>
              <a:ext uri="{FF2B5EF4-FFF2-40B4-BE49-F238E27FC236}">
                <a16:creationId xmlns:a16="http://schemas.microsoft.com/office/drawing/2014/main" id="{FDD075F7-50AC-B779-E140-A475BCC43AC8}"/>
              </a:ext>
            </a:extLst>
          </p:cNvPr>
          <p:cNvPicPr>
            <a:picLocks noRot="1" noChangeAspect="1"/>
          </p:cNvPicPr>
          <p:nvPr>
            <a:videoFile r:link="rId1"/>
          </p:nvPr>
        </p:nvPicPr>
        <p:blipFill>
          <a:blip r:embed="rId3"/>
          <a:stretch>
            <a:fillRect/>
          </a:stretch>
        </p:blipFill>
        <p:spPr>
          <a:xfrm>
            <a:off x="5067300" y="2186354"/>
            <a:ext cx="6473613" cy="3657600"/>
          </a:xfrm>
          <a:prstGeom prst="rect">
            <a:avLst/>
          </a:prstGeom>
        </p:spPr>
      </p:pic>
      <p:sp>
        <p:nvSpPr>
          <p:cNvPr id="4" name="Rectangle 3">
            <a:extLst>
              <a:ext uri="{FF2B5EF4-FFF2-40B4-BE49-F238E27FC236}">
                <a16:creationId xmlns:a16="http://schemas.microsoft.com/office/drawing/2014/main" id="{585B1D60-EC6C-0A1D-5C7D-91A74A0C1AB8}"/>
              </a:ext>
            </a:extLst>
          </p:cNvPr>
          <p:cNvSpPr/>
          <p:nvPr/>
        </p:nvSpPr>
        <p:spPr bwMode="auto">
          <a:xfrm>
            <a:off x="381000" y="2171700"/>
            <a:ext cx="3886200" cy="36576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010101000010101111010100010010111010101010100101001010101001011010101010100101111001001010010001001010101001010100101010101101010101010100100101101010101001010010101010010100111010100010010010010010110101001010101101111010100001010101001010100101010101001011101010100010101010101010100100101001010011010100101001110001010100100101000101010101010101100100001001010110101010101010100100100111111010101111011110111011110101111010010101001000100101010100001000001010010010000001010101001010010100101001001010010111101010101010010100101001000100111010101001010101001010010100110100101010010100100001101011001010101010010101001100000011010100101011111111001001</a:t>
            </a:r>
          </a:p>
        </p:txBody>
      </p:sp>
      <p:sp>
        <p:nvSpPr>
          <p:cNvPr id="5" name="Arrow: Right 4">
            <a:extLst>
              <a:ext uri="{FF2B5EF4-FFF2-40B4-BE49-F238E27FC236}">
                <a16:creationId xmlns:a16="http://schemas.microsoft.com/office/drawing/2014/main" id="{F49CE5CF-6B4C-289D-36EC-5087949DE3E9}"/>
              </a:ext>
            </a:extLst>
          </p:cNvPr>
          <p:cNvSpPr/>
          <p:nvPr/>
        </p:nvSpPr>
        <p:spPr bwMode="auto">
          <a:xfrm>
            <a:off x="4495800" y="3886200"/>
            <a:ext cx="342900" cy="228600"/>
          </a:xfrm>
          <a:prstGeom prst="rightArrow">
            <a:avLst/>
          </a:prstGeom>
          <a:solidFill>
            <a:schemeClr val="accent5"/>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926530532"/>
      </p:ext>
    </p:extLst>
  </p:cSld>
  <p:clrMapOvr>
    <a:masterClrMapping/>
  </p:clrMapOvr>
  <p:transition>
    <p:fade/>
  </p:transition>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2312C-2E49-1C03-9101-D66F1521D40F}"/>
              </a:ext>
            </a:extLst>
          </p:cNvPr>
          <p:cNvSpPr>
            <a:spLocks noGrp="1"/>
          </p:cNvSpPr>
          <p:nvPr>
            <p:ph type="title"/>
          </p:nvPr>
        </p:nvSpPr>
        <p:spPr/>
        <p:txBody>
          <a:bodyPr/>
          <a:lstStyle/>
          <a:p>
            <a:r>
              <a:rPr lang="en-US" dirty="0"/>
              <a:t>0 and 1: Existence and Non-Existence</a:t>
            </a:r>
          </a:p>
        </p:txBody>
      </p:sp>
      <p:sp>
        <p:nvSpPr>
          <p:cNvPr id="3" name="Content Placeholder 2">
            <a:extLst>
              <a:ext uri="{FF2B5EF4-FFF2-40B4-BE49-F238E27FC236}">
                <a16:creationId xmlns:a16="http://schemas.microsoft.com/office/drawing/2014/main" id="{4524B8D5-C012-3855-F6A4-DB6266360EF4}"/>
              </a:ext>
            </a:extLst>
          </p:cNvPr>
          <p:cNvSpPr>
            <a:spLocks noGrp="1"/>
          </p:cNvSpPr>
          <p:nvPr>
            <p:ph idx="1"/>
          </p:nvPr>
        </p:nvSpPr>
        <p:spPr/>
        <p:txBody>
          <a:bodyPr/>
          <a:lstStyle/>
          <a:p>
            <a:r>
              <a:rPr lang="en-US" dirty="0"/>
              <a:t>0 and 1 make sense as fundamental units</a:t>
            </a:r>
          </a:p>
          <a:p>
            <a:pPr lvl="1"/>
            <a:r>
              <a:rPr lang="en-US" dirty="0"/>
              <a:t>Nothing can be broken down further from purely presence and absence</a:t>
            </a:r>
          </a:p>
          <a:p>
            <a:pPr lvl="1"/>
            <a:endParaRPr lang="en-US" dirty="0"/>
          </a:p>
          <a:p>
            <a:r>
              <a:rPr lang="en-US" dirty="0"/>
              <a:t>In </a:t>
            </a:r>
            <a:r>
              <a:rPr lang="en-US" b="1" dirty="0"/>
              <a:t>the universe of computers</a:t>
            </a:r>
            <a:r>
              <a:rPr lang="en-US" dirty="0"/>
              <a:t>, everything makes sense</a:t>
            </a:r>
          </a:p>
          <a:p>
            <a:pPr lvl="1"/>
            <a:r>
              <a:rPr lang="en-US" dirty="0"/>
              <a:t>Humans made them, we know the “why” behind them</a:t>
            </a:r>
          </a:p>
          <a:p>
            <a:pPr lvl="1"/>
            <a:r>
              <a:rPr lang="en-US" dirty="0"/>
              <a:t>They behave in a deterministic manner</a:t>
            </a:r>
          </a:p>
          <a:p>
            <a:pPr lvl="1"/>
            <a:r>
              <a:rPr lang="en-US" dirty="0"/>
              <a:t>They operate based on calculations and logic</a:t>
            </a:r>
          </a:p>
          <a:p>
            <a:endParaRPr lang="en-US" dirty="0"/>
          </a:p>
          <a:p>
            <a:r>
              <a:rPr lang="en-US" dirty="0"/>
              <a:t>In </a:t>
            </a:r>
            <a:r>
              <a:rPr lang="en-US" b="1" dirty="0"/>
              <a:t>our universe</a:t>
            </a:r>
            <a:r>
              <a:rPr lang="en-US" dirty="0"/>
              <a:t>, nothing makes sense</a:t>
            </a:r>
          </a:p>
        </p:txBody>
      </p:sp>
      <p:sp>
        <p:nvSpPr>
          <p:cNvPr id="6" name="TextBox 5">
            <a:extLst>
              <a:ext uri="{FF2B5EF4-FFF2-40B4-BE49-F238E27FC236}">
                <a16:creationId xmlns:a16="http://schemas.microsoft.com/office/drawing/2014/main" id="{708A76A1-0FCB-8C19-01EE-6CA463940012}"/>
              </a:ext>
            </a:extLst>
          </p:cNvPr>
          <p:cNvSpPr txBox="1"/>
          <p:nvPr/>
        </p:nvSpPr>
        <p:spPr>
          <a:xfrm>
            <a:off x="1124712" y="5010912"/>
            <a:ext cx="2342308" cy="572464"/>
          </a:xfrm>
          <a:prstGeom prst="rect">
            <a:avLst/>
          </a:prstGeom>
          <a:noFill/>
        </p:spPr>
        <p:txBody>
          <a:bodyPr wrap="none" lIns="91440" tIns="91440" rIns="91440" bIns="91440" rtlCol="0" anchor="t">
            <a:spAutoFit/>
          </a:bodyPr>
          <a:lstStyle/>
          <a:p>
            <a:pPr>
              <a:lnSpc>
                <a:spcPct val="90000"/>
              </a:lnSpc>
              <a:spcAft>
                <a:spcPts val="600"/>
              </a:spcAft>
            </a:pPr>
            <a:r>
              <a:rPr lang="en-US" sz="2800" b="1" dirty="0">
                <a:gradFill>
                  <a:gsLst>
                    <a:gs pos="2917">
                      <a:schemeClr val="tx1"/>
                    </a:gs>
                    <a:gs pos="30000">
                      <a:schemeClr val="tx1"/>
                    </a:gs>
                  </a:gsLst>
                  <a:lin ang="5400000" scaled="0"/>
                </a:gradFill>
              </a:rPr>
              <a:t>our universe</a:t>
            </a:r>
          </a:p>
        </p:txBody>
      </p:sp>
    </p:spTree>
    <p:extLst>
      <p:ext uri="{BB962C8B-B14F-4D97-AF65-F5344CB8AC3E}">
        <p14:creationId xmlns:p14="http://schemas.microsoft.com/office/powerpoint/2010/main" val="42530820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C3BAD-5F25-11B7-D3B5-059EE43A1C23}"/>
              </a:ext>
            </a:extLst>
          </p:cNvPr>
          <p:cNvSpPr>
            <a:spLocks noGrp="1"/>
          </p:cNvSpPr>
          <p:nvPr>
            <p:ph type="title"/>
          </p:nvPr>
        </p:nvSpPr>
        <p:spPr/>
        <p:txBody>
          <a:bodyPr/>
          <a:lstStyle/>
          <a:p>
            <a:r>
              <a:rPr lang="en-US" sz="4800" dirty="0"/>
              <a:t>What’s the deal with existence?</a:t>
            </a:r>
          </a:p>
        </p:txBody>
      </p:sp>
    </p:spTree>
    <p:extLst>
      <p:ext uri="{BB962C8B-B14F-4D97-AF65-F5344CB8AC3E}">
        <p14:creationId xmlns:p14="http://schemas.microsoft.com/office/powerpoint/2010/main" val="34906013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129753-2CCD-BAF6-44C9-9473E281F4A4}"/>
              </a:ext>
            </a:extLst>
          </p:cNvPr>
          <p:cNvSpPr/>
          <p:nvPr/>
        </p:nvSpPr>
        <p:spPr bwMode="auto">
          <a:xfrm>
            <a:off x="4572000" y="2642616"/>
            <a:ext cx="1517904" cy="342900"/>
          </a:xfrm>
          <a:prstGeom prst="rect">
            <a:avLst/>
          </a:prstGeom>
          <a:solidFill>
            <a:schemeClr val="bg2"/>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157682C-2344-3213-CC90-FAF0C62914B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4C6CDD4-0C6A-8374-C512-C17144E06469}"/>
              </a:ext>
            </a:extLst>
          </p:cNvPr>
          <p:cNvSpPr>
            <a:spLocks noGrp="1"/>
          </p:cNvSpPr>
          <p:nvPr>
            <p:ph idx="1"/>
          </p:nvPr>
        </p:nvSpPr>
        <p:spPr>
          <a:xfrm>
            <a:off x="381000" y="1247481"/>
            <a:ext cx="11430000" cy="2181520"/>
          </a:xfrm>
        </p:spPr>
        <p:txBody>
          <a:bodyPr/>
          <a:lstStyle/>
          <a:p>
            <a:r>
              <a:rPr lang="en-US" dirty="0"/>
              <a:t>The Chemical Elements</a:t>
            </a:r>
          </a:p>
          <a:p>
            <a:pPr lvl="1"/>
            <a:r>
              <a:rPr lang="en-US" dirty="0"/>
              <a:t>Made of Atoms</a:t>
            </a:r>
          </a:p>
          <a:p>
            <a:pPr lvl="2"/>
            <a:r>
              <a:rPr lang="en-US" dirty="0"/>
              <a:t>Made of protons, electrons, neutrons</a:t>
            </a:r>
          </a:p>
          <a:p>
            <a:pPr lvl="3"/>
            <a:r>
              <a:rPr lang="en-US" dirty="0"/>
              <a:t>Made of quarks and gluons: believed to be among the fundamental constituents of matter</a:t>
            </a:r>
          </a:p>
        </p:txBody>
      </p:sp>
      <p:sp>
        <p:nvSpPr>
          <p:cNvPr id="5" name="TextBox 4">
            <a:extLst>
              <a:ext uri="{FF2B5EF4-FFF2-40B4-BE49-F238E27FC236}">
                <a16:creationId xmlns:a16="http://schemas.microsoft.com/office/drawing/2014/main" id="{D253E9E3-5E87-9799-2D1F-F4A44270481E}"/>
              </a:ext>
            </a:extLst>
          </p:cNvPr>
          <p:cNvSpPr txBox="1"/>
          <p:nvPr/>
        </p:nvSpPr>
        <p:spPr>
          <a:xfrm>
            <a:off x="365760" y="292608"/>
            <a:ext cx="2643672" cy="627864"/>
          </a:xfrm>
          <a:prstGeom prst="rect">
            <a:avLst/>
          </a:prstGeom>
          <a:noFill/>
        </p:spPr>
        <p:txBody>
          <a:bodyPr wrap="none" lIns="91440" tIns="91440" rIns="91440" bIns="91440" rtlCol="0" anchor="t">
            <a:spAutoFit/>
          </a:bodyPr>
          <a:lstStyle/>
          <a:p>
            <a:pPr>
              <a:lnSpc>
                <a:spcPct val="90000"/>
              </a:lnSpc>
              <a:spcAft>
                <a:spcPts val="600"/>
              </a:spcAft>
            </a:pPr>
            <a:r>
              <a:rPr lang="en-US" sz="3200" b="1" dirty="0">
                <a:solidFill>
                  <a:schemeClr val="bg1"/>
                </a:solidFill>
              </a:rPr>
              <a:t>our universe</a:t>
            </a:r>
          </a:p>
        </p:txBody>
      </p:sp>
      <p:sp>
        <p:nvSpPr>
          <p:cNvPr id="6" name="Rectangle: Rounded Corners 5">
            <a:extLst>
              <a:ext uri="{FF2B5EF4-FFF2-40B4-BE49-F238E27FC236}">
                <a16:creationId xmlns:a16="http://schemas.microsoft.com/office/drawing/2014/main" id="{75922F19-148D-55A0-64BE-2ECB3D024FCB}"/>
              </a:ext>
            </a:extLst>
          </p:cNvPr>
          <p:cNvSpPr/>
          <p:nvPr/>
        </p:nvSpPr>
        <p:spPr bwMode="auto">
          <a:xfrm>
            <a:off x="564682" y="3429000"/>
            <a:ext cx="5074117" cy="2743200"/>
          </a:xfrm>
          <a:prstGeom prst="roundRect">
            <a:avLst/>
          </a:prstGeom>
          <a:solidFill>
            <a:schemeClr val="bg2"/>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b="1" u="sng" dirty="0">
                <a:solidFill>
                  <a:schemeClr val="tx1"/>
                </a:solidFill>
                <a:ea typeface="Segoe UI" pitchFamily="34" charset="0"/>
                <a:cs typeface="Segoe UI" pitchFamily="34" charset="0"/>
              </a:rPr>
              <a:t>Quantum Mechanics</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the study of things that are </a:t>
            </a:r>
            <a:r>
              <a:rPr lang="en-US" sz="1050" dirty="0">
                <a:solidFill>
                  <a:schemeClr val="tx1"/>
                </a:solidFill>
                <a:ea typeface="Segoe UI" pitchFamily="34" charset="0"/>
                <a:cs typeface="Segoe UI" pitchFamily="34" charset="0"/>
              </a:rPr>
              <a:t>very small</a:t>
            </a:r>
            <a:endParaRPr lang="en-US" sz="2400" dirty="0">
              <a:solidFill>
                <a:schemeClr val="tx1"/>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131D6801-9531-DBFD-3DAA-24AAD0A3E0A9}"/>
              </a:ext>
            </a:extLst>
          </p:cNvPr>
          <p:cNvSpPr/>
          <p:nvPr/>
        </p:nvSpPr>
        <p:spPr bwMode="auto">
          <a:xfrm>
            <a:off x="6187841" y="3416300"/>
            <a:ext cx="5074117" cy="2743200"/>
          </a:xfrm>
          <a:prstGeom prst="roundRect">
            <a:avLst/>
          </a:prstGeom>
          <a:solidFill>
            <a:schemeClr val="bg2"/>
          </a:solid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b="1" u="sng" dirty="0">
                <a:solidFill>
                  <a:schemeClr val="tx1"/>
                </a:solidFill>
                <a:ea typeface="Segoe UI" pitchFamily="34" charset="0"/>
                <a:cs typeface="Segoe UI" pitchFamily="34" charset="0"/>
              </a:rPr>
              <a:t>Digital Physics</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 speculative idea that our universe is actually a computer</a:t>
            </a:r>
          </a:p>
        </p:txBody>
      </p:sp>
    </p:spTree>
    <p:extLst>
      <p:ext uri="{BB962C8B-B14F-4D97-AF65-F5344CB8AC3E}">
        <p14:creationId xmlns:p14="http://schemas.microsoft.com/office/powerpoint/2010/main" val="40737200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p:txBody>
          <a:bodyPr/>
          <a:lstStyle/>
          <a:p>
            <a:r>
              <a:rPr lang="en-US" dirty="0"/>
              <a:t>It from bit</a:t>
            </a:r>
          </a:p>
        </p:txBody>
      </p:sp>
      <p:sp>
        <p:nvSpPr>
          <p:cNvPr id="3" name="Text Placeholder 2">
            <a:extLst>
              <a:ext uri="{FF2B5EF4-FFF2-40B4-BE49-F238E27FC236}">
                <a16:creationId xmlns:a16="http://schemas.microsoft.com/office/drawing/2014/main" id="{4259C724-262F-0CEA-9E5D-1359B1310FDA}"/>
              </a:ext>
            </a:extLst>
          </p:cNvPr>
          <p:cNvSpPr>
            <a:spLocks noGrp="1"/>
          </p:cNvSpPr>
          <p:nvPr>
            <p:ph type="body" idx="1"/>
          </p:nvPr>
        </p:nvSpPr>
        <p:spPr/>
        <p:txBody>
          <a:bodyPr/>
          <a:lstStyle/>
          <a:p>
            <a:pPr marL="112713" indent="0">
              <a:buNone/>
            </a:pPr>
            <a:r>
              <a:rPr lang="en-US" sz="2400" b="1" i="0" dirty="0">
                <a:solidFill>
                  <a:srgbClr val="202122"/>
                </a:solidFill>
                <a:effectLst/>
                <a:latin typeface="Arial" panose="020B0604020202020204" pitchFamily="34" charset="0"/>
              </a:rPr>
              <a:t>Wheeler:</a:t>
            </a:r>
            <a:r>
              <a:rPr lang="en-US" sz="2400" b="0" i="0" dirty="0">
                <a:solidFill>
                  <a:srgbClr val="202122"/>
                </a:solidFill>
                <a:effectLst/>
                <a:latin typeface="Arial" panose="020B0604020202020204" pitchFamily="34" charset="0"/>
              </a:rPr>
              <a:t> </a:t>
            </a:r>
            <a:r>
              <a:rPr lang="en-US" sz="2400" b="0" i="1" dirty="0">
                <a:solidFill>
                  <a:srgbClr val="202122"/>
                </a:solidFill>
                <a:effectLst/>
                <a:latin typeface="Arial" panose="020B0604020202020204" pitchFamily="34" charset="0"/>
              </a:rPr>
              <a:t>It from bit.</a:t>
            </a:r>
            <a:r>
              <a:rPr lang="en-US" sz="2400" b="0" i="0" dirty="0">
                <a:solidFill>
                  <a:srgbClr val="202122"/>
                </a:solidFill>
                <a:effectLst/>
                <a:latin typeface="Arial" panose="020B0604020202020204" pitchFamily="34" charset="0"/>
              </a:rPr>
              <a:t> Otherwise put, every </a:t>
            </a:r>
            <a:r>
              <a:rPr lang="en-US" sz="2400" b="0" i="1" dirty="0">
                <a:solidFill>
                  <a:srgbClr val="202122"/>
                </a:solidFill>
                <a:effectLst/>
                <a:latin typeface="Arial" panose="020B0604020202020204" pitchFamily="34" charset="0"/>
              </a:rPr>
              <a:t>it</a:t>
            </a:r>
            <a:r>
              <a:rPr lang="en-US" sz="2400" b="0" i="0" dirty="0">
                <a:solidFill>
                  <a:srgbClr val="202122"/>
                </a:solidFill>
                <a:effectLst/>
                <a:latin typeface="Arial" panose="020B0604020202020204" pitchFamily="34" charset="0"/>
              </a:rPr>
              <a:t>—every particle, every field of force, even the space-time continuum itself—derives its function, its meaning, its very existence entirely—even if in some contexts indirectly—from the apparatus-elicited answers to yes-or-no questions, binary choices, bits. </a:t>
            </a:r>
            <a:r>
              <a:rPr lang="en-US" sz="2400" b="0" i="1" dirty="0">
                <a:solidFill>
                  <a:srgbClr val="202122"/>
                </a:solidFill>
                <a:effectLst/>
                <a:latin typeface="Arial" panose="020B0604020202020204" pitchFamily="34" charset="0"/>
              </a:rPr>
              <a:t>It from bit</a:t>
            </a:r>
            <a:r>
              <a:rPr lang="en-US" sz="2400" b="0" i="0" dirty="0">
                <a:solidFill>
                  <a:srgbClr val="202122"/>
                </a:solidFill>
                <a:effectLst/>
                <a:latin typeface="Arial" panose="020B0604020202020204" pitchFamily="34" charset="0"/>
              </a:rPr>
              <a:t> symbolizes the idea that every item of the physical world has at bottom—at a very deep bottom, in most instances—an immaterial source and explanation; that which we call reality arises in the last analysis from the posing of yes–no questions and the registering of equipment-evoked responses; in short, that all things physical are information-theoretic in origin and that this is a </a:t>
            </a:r>
            <a:r>
              <a:rPr lang="en-US" sz="2400" b="0" i="1" dirty="0">
                <a:solidFill>
                  <a:srgbClr val="202122"/>
                </a:solidFill>
                <a:effectLst/>
                <a:latin typeface="Arial" panose="020B0604020202020204" pitchFamily="34" charset="0"/>
              </a:rPr>
              <a:t>participatory universe.</a:t>
            </a:r>
            <a:endParaRPr lang="en-US" sz="2400" dirty="0"/>
          </a:p>
        </p:txBody>
      </p:sp>
    </p:spTree>
    <p:extLst>
      <p:ext uri="{BB962C8B-B14F-4D97-AF65-F5344CB8AC3E}">
        <p14:creationId xmlns:p14="http://schemas.microsoft.com/office/powerpoint/2010/main" val="21755701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67-9CBA-9679-EA46-F8040692A6B7}"/>
              </a:ext>
            </a:extLst>
          </p:cNvPr>
          <p:cNvSpPr>
            <a:spLocks noGrp="1"/>
          </p:cNvSpPr>
          <p:nvPr>
            <p:ph type="title"/>
          </p:nvPr>
        </p:nvSpPr>
        <p:spPr/>
        <p:txBody>
          <a:bodyPr/>
          <a:lstStyle/>
          <a:p>
            <a:r>
              <a:rPr lang="en-US" sz="4800" dirty="0"/>
              <a:t>Are we living in a simulation?</a:t>
            </a:r>
          </a:p>
        </p:txBody>
      </p:sp>
    </p:spTree>
    <p:extLst>
      <p:ext uri="{BB962C8B-B14F-4D97-AF65-F5344CB8AC3E}">
        <p14:creationId xmlns:p14="http://schemas.microsoft.com/office/powerpoint/2010/main" val="4513886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F0FF-F4B4-0089-80EB-81629D3B0EFB}"/>
              </a:ext>
            </a:extLst>
          </p:cNvPr>
          <p:cNvSpPr>
            <a:spLocks noGrp="1"/>
          </p:cNvSpPr>
          <p:nvPr>
            <p:ph type="title"/>
          </p:nvPr>
        </p:nvSpPr>
        <p:spPr/>
        <p:txBody>
          <a:bodyPr/>
          <a:lstStyle/>
          <a:p>
            <a:r>
              <a:rPr lang="en-US" dirty="0"/>
              <a:t>Nick Bostrom – Simulation Hypothesis</a:t>
            </a:r>
          </a:p>
        </p:txBody>
      </p:sp>
      <p:sp>
        <p:nvSpPr>
          <p:cNvPr id="3" name="Content Placeholder 2">
            <a:extLst>
              <a:ext uri="{FF2B5EF4-FFF2-40B4-BE49-F238E27FC236}">
                <a16:creationId xmlns:a16="http://schemas.microsoft.com/office/drawing/2014/main" id="{CB4ABC5B-DD1A-3692-6C58-D36399D70CAD}"/>
              </a:ext>
            </a:extLst>
          </p:cNvPr>
          <p:cNvSpPr>
            <a:spLocks noGrp="1"/>
          </p:cNvSpPr>
          <p:nvPr>
            <p:ph idx="1"/>
          </p:nvPr>
        </p:nvSpPr>
        <p:spPr>
          <a:xfrm>
            <a:off x="381000" y="1247481"/>
            <a:ext cx="11430000" cy="581320"/>
          </a:xfrm>
        </p:spPr>
        <p:txBody>
          <a:bodyPr/>
          <a:lstStyle/>
          <a:p>
            <a:r>
              <a:rPr lang="en-US" dirty="0"/>
              <a:t>At least one of these things is likely to be true:</a:t>
            </a:r>
          </a:p>
        </p:txBody>
      </p:sp>
      <p:sp>
        <p:nvSpPr>
          <p:cNvPr id="4" name="Rectangle: Rounded Corners 3">
            <a:extLst>
              <a:ext uri="{FF2B5EF4-FFF2-40B4-BE49-F238E27FC236}">
                <a16:creationId xmlns:a16="http://schemas.microsoft.com/office/drawing/2014/main" id="{6156B020-8ACF-270F-14E0-9C4B9FF917E1}"/>
              </a:ext>
            </a:extLst>
          </p:cNvPr>
          <p:cNvSpPr/>
          <p:nvPr/>
        </p:nvSpPr>
        <p:spPr bwMode="auto">
          <a:xfrm>
            <a:off x="381000" y="1943100"/>
            <a:ext cx="4114800" cy="17145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Human-level civilizations never develop technology advanced enough to create a fully immersive simulation</a:t>
            </a:r>
          </a:p>
        </p:txBody>
      </p:sp>
      <p:sp>
        <p:nvSpPr>
          <p:cNvPr id="5" name="Rectangle: Rounded Corners 4">
            <a:extLst>
              <a:ext uri="{FF2B5EF4-FFF2-40B4-BE49-F238E27FC236}">
                <a16:creationId xmlns:a16="http://schemas.microsoft.com/office/drawing/2014/main" id="{3A7274F4-9C4B-C65B-3274-F20574EAAE63}"/>
              </a:ext>
            </a:extLst>
          </p:cNvPr>
          <p:cNvSpPr/>
          <p:nvPr/>
        </p:nvSpPr>
        <p:spPr bwMode="auto">
          <a:xfrm>
            <a:off x="4781550" y="2571750"/>
            <a:ext cx="3486150" cy="17145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Human-level civilizations develop advanced simulation technology, but they would not simulate a reality like ours</a:t>
            </a:r>
          </a:p>
        </p:txBody>
      </p:sp>
    </p:spTree>
    <p:extLst>
      <p:ext uri="{BB962C8B-B14F-4D97-AF65-F5344CB8AC3E}">
        <p14:creationId xmlns:p14="http://schemas.microsoft.com/office/powerpoint/2010/main" val="13307371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67-9CBA-9679-EA46-F8040692A6B7}"/>
              </a:ext>
            </a:extLst>
          </p:cNvPr>
          <p:cNvSpPr>
            <a:spLocks noGrp="1"/>
          </p:cNvSpPr>
          <p:nvPr>
            <p:ph type="title"/>
          </p:nvPr>
        </p:nvSpPr>
        <p:spPr/>
        <p:txBody>
          <a:bodyPr/>
          <a:lstStyle/>
          <a:p>
            <a:r>
              <a:rPr lang="en-US" sz="4800" dirty="0"/>
              <a:t>Does it matter?</a:t>
            </a:r>
          </a:p>
        </p:txBody>
      </p:sp>
    </p:spTree>
    <p:extLst>
      <p:ext uri="{BB962C8B-B14F-4D97-AF65-F5344CB8AC3E}">
        <p14:creationId xmlns:p14="http://schemas.microsoft.com/office/powerpoint/2010/main" val="29974915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E800C-609C-87BA-0410-6D5259C25629}"/>
              </a:ext>
            </a:extLst>
          </p:cNvPr>
          <p:cNvSpPr>
            <a:spLocks noGrp="1"/>
          </p:cNvSpPr>
          <p:nvPr>
            <p:ph type="title"/>
          </p:nvPr>
        </p:nvSpPr>
        <p:spPr/>
        <p:txBody>
          <a:bodyPr/>
          <a:lstStyle/>
          <a:p>
            <a:r>
              <a:rPr lang="en-US" dirty="0"/>
              <a:t>Consciousness</a:t>
            </a:r>
          </a:p>
        </p:txBody>
      </p:sp>
      <p:sp>
        <p:nvSpPr>
          <p:cNvPr id="3" name="Content Placeholder 2">
            <a:extLst>
              <a:ext uri="{FF2B5EF4-FFF2-40B4-BE49-F238E27FC236}">
                <a16:creationId xmlns:a16="http://schemas.microsoft.com/office/drawing/2014/main" id="{D143DC94-B160-48B8-2EA8-3DAFD4AA1828}"/>
              </a:ext>
            </a:extLst>
          </p:cNvPr>
          <p:cNvSpPr>
            <a:spLocks noGrp="1"/>
          </p:cNvSpPr>
          <p:nvPr>
            <p:ph idx="1"/>
          </p:nvPr>
        </p:nvSpPr>
        <p:spPr>
          <a:xfrm>
            <a:off x="381000" y="1247481"/>
            <a:ext cx="11430000" cy="3095920"/>
          </a:xfrm>
        </p:spPr>
        <p:txBody>
          <a:bodyPr/>
          <a:lstStyle/>
          <a:p>
            <a:r>
              <a:rPr lang="en-US" dirty="0"/>
              <a:t>All you can ever know for certain is that you are experiencing this.</a:t>
            </a:r>
          </a:p>
          <a:p>
            <a:r>
              <a:rPr lang="en-US" dirty="0"/>
              <a:t>And this.</a:t>
            </a:r>
          </a:p>
          <a:p>
            <a:r>
              <a:rPr lang="en-US" dirty="0"/>
              <a:t>This too.</a:t>
            </a:r>
          </a:p>
          <a:p>
            <a:r>
              <a:rPr lang="en-US" dirty="0"/>
              <a:t>Not that before, but this.</a:t>
            </a:r>
          </a:p>
          <a:p>
            <a:r>
              <a:rPr lang="en-US" dirty="0"/>
              <a:t>Not the next thing, but this.</a:t>
            </a:r>
          </a:p>
          <a:p>
            <a:r>
              <a:rPr lang="en-US" dirty="0"/>
              <a:t>This? No (well not until now (but now not anymore)).</a:t>
            </a:r>
          </a:p>
        </p:txBody>
      </p:sp>
      <p:sp>
        <p:nvSpPr>
          <p:cNvPr id="4" name="Rectangle: Rounded Corners 3">
            <a:extLst>
              <a:ext uri="{FF2B5EF4-FFF2-40B4-BE49-F238E27FC236}">
                <a16:creationId xmlns:a16="http://schemas.microsoft.com/office/drawing/2014/main" id="{7DE105A6-6891-92F2-66DF-AE64CA25A3B3}"/>
              </a:ext>
            </a:extLst>
          </p:cNvPr>
          <p:cNvSpPr/>
          <p:nvPr/>
        </p:nvSpPr>
        <p:spPr bwMode="auto">
          <a:xfrm>
            <a:off x="3695700" y="4686300"/>
            <a:ext cx="3486150" cy="17145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Are other people conscious too? What about animals? What about plants? What about rocks?</a:t>
            </a:r>
          </a:p>
        </p:txBody>
      </p:sp>
      <p:sp>
        <p:nvSpPr>
          <p:cNvPr id="5" name="Rectangle: Rounded Corners 4">
            <a:extLst>
              <a:ext uri="{FF2B5EF4-FFF2-40B4-BE49-F238E27FC236}">
                <a16:creationId xmlns:a16="http://schemas.microsoft.com/office/drawing/2014/main" id="{DE07640F-9A15-2ABF-D56D-3E195EA4B99D}"/>
              </a:ext>
            </a:extLst>
          </p:cNvPr>
          <p:cNvSpPr/>
          <p:nvPr/>
        </p:nvSpPr>
        <p:spPr bwMode="auto">
          <a:xfrm>
            <a:off x="431800" y="4686300"/>
            <a:ext cx="2863850" cy="17145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Would your experience have a different meaning if this were a simulation?</a:t>
            </a:r>
          </a:p>
        </p:txBody>
      </p:sp>
      <p:sp>
        <p:nvSpPr>
          <p:cNvPr id="6" name="Rectangle: Rounded Corners 5">
            <a:extLst>
              <a:ext uri="{FF2B5EF4-FFF2-40B4-BE49-F238E27FC236}">
                <a16:creationId xmlns:a16="http://schemas.microsoft.com/office/drawing/2014/main" id="{358E9151-CFAC-B193-1E6B-7649F24165D3}"/>
              </a:ext>
            </a:extLst>
          </p:cNvPr>
          <p:cNvSpPr/>
          <p:nvPr/>
        </p:nvSpPr>
        <p:spPr bwMode="auto">
          <a:xfrm>
            <a:off x="7581900" y="4753269"/>
            <a:ext cx="2463800" cy="1714500"/>
          </a:xfrm>
          <a:prstGeom prst="round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Is it really possible to know anything at all?</a:t>
            </a:r>
          </a:p>
        </p:txBody>
      </p:sp>
    </p:spTree>
    <p:extLst>
      <p:ext uri="{BB962C8B-B14F-4D97-AF65-F5344CB8AC3E}">
        <p14:creationId xmlns:p14="http://schemas.microsoft.com/office/powerpoint/2010/main" val="38931436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67-9CBA-9679-EA46-F8040692A6B7}"/>
              </a:ext>
            </a:extLst>
          </p:cNvPr>
          <p:cNvSpPr>
            <a:spLocks noGrp="1"/>
          </p:cNvSpPr>
          <p:nvPr>
            <p:ph type="title"/>
          </p:nvPr>
        </p:nvSpPr>
        <p:spPr/>
        <p:txBody>
          <a:bodyPr/>
          <a:lstStyle/>
          <a:p>
            <a:r>
              <a:rPr lang="en-US" sz="4800" dirty="0"/>
              <a:t>How could consciousness arise from computation?</a:t>
            </a:r>
          </a:p>
        </p:txBody>
      </p:sp>
    </p:spTree>
    <p:extLst>
      <p:ext uri="{BB962C8B-B14F-4D97-AF65-F5344CB8AC3E}">
        <p14:creationId xmlns:p14="http://schemas.microsoft.com/office/powerpoint/2010/main" val="6105867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1067-9CBA-9679-EA46-F8040692A6B7}"/>
              </a:ext>
            </a:extLst>
          </p:cNvPr>
          <p:cNvSpPr>
            <a:spLocks noGrp="1"/>
          </p:cNvSpPr>
          <p:nvPr>
            <p:ph type="title"/>
          </p:nvPr>
        </p:nvSpPr>
        <p:spPr/>
        <p:txBody>
          <a:bodyPr/>
          <a:lstStyle/>
          <a:p>
            <a:r>
              <a:rPr lang="en-US" sz="4800" dirty="0"/>
              <a:t>How could consciousness arise from physics or biology?</a:t>
            </a:r>
          </a:p>
        </p:txBody>
      </p:sp>
    </p:spTree>
    <p:extLst>
      <p:ext uri="{BB962C8B-B14F-4D97-AF65-F5344CB8AC3E}">
        <p14:creationId xmlns:p14="http://schemas.microsoft.com/office/powerpoint/2010/main" val="50589632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urity">
            <a:extLst>
              <a:ext uri="{FF2B5EF4-FFF2-40B4-BE49-F238E27FC236}">
                <a16:creationId xmlns:a16="http://schemas.microsoft.com/office/drawing/2014/main" id="{721BE3B1-7612-9B4C-4387-99F94C448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1962150"/>
            <a:ext cx="70485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53291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34F6F-3774-E971-D373-5E901308534A}"/>
              </a:ext>
            </a:extLst>
          </p:cNvPr>
          <p:cNvSpPr>
            <a:spLocks noGrp="1"/>
          </p:cNvSpPr>
          <p:nvPr>
            <p:ph type="title"/>
          </p:nvPr>
        </p:nvSpPr>
        <p:spPr/>
        <p:txBody>
          <a:bodyPr/>
          <a:lstStyle/>
          <a:p>
            <a:r>
              <a:rPr lang="en-US" dirty="0"/>
              <a:t>More random stuff</a:t>
            </a:r>
          </a:p>
        </p:txBody>
      </p:sp>
    </p:spTree>
    <p:extLst>
      <p:ext uri="{BB962C8B-B14F-4D97-AF65-F5344CB8AC3E}">
        <p14:creationId xmlns:p14="http://schemas.microsoft.com/office/powerpoint/2010/main" val="17907296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682C-2344-3213-CC90-FAF0C62914B1}"/>
              </a:ext>
            </a:extLst>
          </p:cNvPr>
          <p:cNvSpPr>
            <a:spLocks noGrp="1"/>
          </p:cNvSpPr>
          <p:nvPr>
            <p:ph type="title"/>
          </p:nvPr>
        </p:nvSpPr>
        <p:spPr/>
        <p:txBody>
          <a:bodyPr/>
          <a:lstStyle/>
          <a:p>
            <a:r>
              <a:rPr lang="en-US" dirty="0"/>
              <a:t>Our Universe</a:t>
            </a:r>
          </a:p>
        </p:txBody>
      </p:sp>
      <p:sp>
        <p:nvSpPr>
          <p:cNvPr id="3" name="Content Placeholder 2">
            <a:extLst>
              <a:ext uri="{FF2B5EF4-FFF2-40B4-BE49-F238E27FC236}">
                <a16:creationId xmlns:a16="http://schemas.microsoft.com/office/drawing/2014/main" id="{74C6CDD4-0C6A-8374-C512-C17144E06469}"/>
              </a:ext>
            </a:extLst>
          </p:cNvPr>
          <p:cNvSpPr>
            <a:spLocks noGrp="1"/>
          </p:cNvSpPr>
          <p:nvPr>
            <p:ph idx="1"/>
          </p:nvPr>
        </p:nvSpPr>
        <p:spPr>
          <a:xfrm>
            <a:off x="381000" y="1247481"/>
            <a:ext cx="11430000" cy="2181520"/>
          </a:xfrm>
        </p:spPr>
        <p:txBody>
          <a:bodyPr/>
          <a:lstStyle/>
          <a:p>
            <a:r>
              <a:rPr lang="en-US" dirty="0"/>
              <a:t>The Chemical Elements</a:t>
            </a:r>
          </a:p>
          <a:p>
            <a:pPr lvl="1"/>
            <a:r>
              <a:rPr lang="en-US" dirty="0"/>
              <a:t>Made of Atoms</a:t>
            </a:r>
          </a:p>
          <a:p>
            <a:pPr lvl="2"/>
            <a:r>
              <a:rPr lang="en-US" dirty="0"/>
              <a:t>Made of protons, electrons, neutrons</a:t>
            </a:r>
          </a:p>
          <a:p>
            <a:pPr lvl="3"/>
            <a:r>
              <a:rPr lang="en-US" dirty="0"/>
              <a:t>Made of quarks and gluons: believed to be among the fundamental constituents of matter</a:t>
            </a:r>
          </a:p>
        </p:txBody>
      </p:sp>
    </p:spTree>
    <p:extLst>
      <p:ext uri="{BB962C8B-B14F-4D97-AF65-F5344CB8AC3E}">
        <p14:creationId xmlns:p14="http://schemas.microsoft.com/office/powerpoint/2010/main" val="230954013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p:txBody>
          <a:bodyPr/>
          <a:lstStyle/>
          <a:p>
            <a:r>
              <a:rPr lang="en-US" dirty="0"/>
              <a:t>Boltzmann brain</a:t>
            </a:r>
          </a:p>
        </p:txBody>
      </p:sp>
      <p:sp>
        <p:nvSpPr>
          <p:cNvPr id="5" name="TextBox 4">
            <a:extLst>
              <a:ext uri="{FF2B5EF4-FFF2-40B4-BE49-F238E27FC236}">
                <a16:creationId xmlns:a16="http://schemas.microsoft.com/office/drawing/2014/main" id="{5B901E75-E93E-9A11-5EB5-9F8C57D5FB24}"/>
              </a:ext>
            </a:extLst>
          </p:cNvPr>
          <p:cNvSpPr txBox="1"/>
          <p:nvPr/>
        </p:nvSpPr>
        <p:spPr>
          <a:xfrm>
            <a:off x="152400" y="6211669"/>
            <a:ext cx="4572000" cy="646331"/>
          </a:xfrm>
          <a:prstGeom prst="rect">
            <a:avLst/>
          </a:prstGeom>
          <a:noFill/>
        </p:spPr>
        <p:txBody>
          <a:bodyPr wrap="square">
            <a:spAutoFit/>
          </a:bodyPr>
          <a:lstStyle/>
          <a:p>
            <a:r>
              <a:rPr lang="en-US" dirty="0">
                <a:hlinkClick r:id="rId2"/>
              </a:rPr>
              <a:t>https://www.reddit.com/r/comics/comments/t1eab7/boltzmann_brain_by_scott_base/</a:t>
            </a:r>
            <a:endParaRPr lang="en-US" dirty="0"/>
          </a:p>
        </p:txBody>
      </p:sp>
      <p:pic>
        <p:nvPicPr>
          <p:cNvPr id="9218" name="Picture 2" descr="r/comics - Boltzmann Brain by Scott Base">
            <a:extLst>
              <a:ext uri="{FF2B5EF4-FFF2-40B4-BE49-F238E27FC236}">
                <a16:creationId xmlns:a16="http://schemas.microsoft.com/office/drawing/2014/main" id="{2B389248-91C1-C24F-9E14-273340E6D5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432484"/>
            <a:ext cx="6096000" cy="611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51777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p:txBody>
          <a:bodyPr/>
          <a:lstStyle/>
          <a:p>
            <a:r>
              <a:rPr lang="en-US" dirty="0"/>
              <a:t>One-electron Universe</a:t>
            </a:r>
          </a:p>
        </p:txBody>
      </p:sp>
      <p:sp>
        <p:nvSpPr>
          <p:cNvPr id="5" name="Text Placeholder 4">
            <a:extLst>
              <a:ext uri="{FF2B5EF4-FFF2-40B4-BE49-F238E27FC236}">
                <a16:creationId xmlns:a16="http://schemas.microsoft.com/office/drawing/2014/main" id="{F17AFCCF-2CA5-2F38-7BD4-EBF3E8703050}"/>
              </a:ext>
            </a:extLst>
          </p:cNvPr>
          <p:cNvSpPr>
            <a:spLocks noGrp="1"/>
          </p:cNvSpPr>
          <p:nvPr>
            <p:ph type="body" idx="1"/>
          </p:nvPr>
        </p:nvSpPr>
        <p:spPr/>
        <p:txBody>
          <a:bodyPr/>
          <a:lstStyle/>
          <a:p>
            <a:endParaRPr lang="en-US"/>
          </a:p>
        </p:txBody>
      </p:sp>
      <p:sp>
        <p:nvSpPr>
          <p:cNvPr id="6" name="TextBox 5">
            <a:extLst>
              <a:ext uri="{FF2B5EF4-FFF2-40B4-BE49-F238E27FC236}">
                <a16:creationId xmlns:a16="http://schemas.microsoft.com/office/drawing/2014/main" id="{8CDCF0F8-637E-B789-FB05-FD25A074041E}"/>
              </a:ext>
            </a:extLst>
          </p:cNvPr>
          <p:cNvSpPr txBox="1"/>
          <p:nvPr/>
        </p:nvSpPr>
        <p:spPr>
          <a:xfrm>
            <a:off x="0" y="6340935"/>
            <a:ext cx="3200400" cy="517065"/>
          </a:xfrm>
          <a:prstGeom prst="rect">
            <a:avLst/>
          </a:prstGeom>
          <a:noFill/>
        </p:spPr>
        <p:txBody>
          <a:bodyPr wrap="square" lIns="91440" tIns="91440" rIns="91440" bIns="91440" rtlCol="0" anchor="t">
            <a:spAutoFit/>
          </a:bodyPr>
          <a:lstStyle/>
          <a:p>
            <a:pPr>
              <a:lnSpc>
                <a:spcPct val="90000"/>
              </a:lnSpc>
              <a:spcAft>
                <a:spcPts val="600"/>
              </a:spcAft>
            </a:pPr>
            <a:r>
              <a:rPr lang="en-US" sz="2400" dirty="0">
                <a:gradFill>
                  <a:gsLst>
                    <a:gs pos="2917">
                      <a:schemeClr val="tx1"/>
                    </a:gs>
                    <a:gs pos="30000">
                      <a:schemeClr val="tx1"/>
                    </a:gs>
                  </a:gsLst>
                  <a:lin ang="5400000" scaled="0"/>
                </a:gradFill>
              </a:rPr>
              <a:t>🔑 Keyword 10 is </a:t>
            </a:r>
            <a:r>
              <a:rPr lang="en-US" sz="2400" b="1" dirty="0">
                <a:gradFill>
                  <a:gsLst>
                    <a:gs pos="2917">
                      <a:schemeClr val="tx1"/>
                    </a:gs>
                    <a:gs pos="30000">
                      <a:schemeClr val="tx1"/>
                    </a:gs>
                  </a:gsLst>
                  <a:lin ang="5400000" scaled="0"/>
                </a:gradFill>
              </a:rPr>
              <a:t>bit</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61706606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p:txBody>
          <a:bodyPr/>
          <a:lstStyle/>
          <a:p>
            <a:r>
              <a:rPr lang="en-US" dirty="0"/>
              <a:t>Fermi paradox</a:t>
            </a:r>
          </a:p>
        </p:txBody>
      </p:sp>
      <p:sp>
        <p:nvSpPr>
          <p:cNvPr id="5" name="Text Placeholder 4">
            <a:extLst>
              <a:ext uri="{FF2B5EF4-FFF2-40B4-BE49-F238E27FC236}">
                <a16:creationId xmlns:a16="http://schemas.microsoft.com/office/drawing/2014/main" id="{F17AFCCF-2CA5-2F38-7BD4-EBF3E8703050}"/>
              </a:ext>
            </a:extLst>
          </p:cNvPr>
          <p:cNvSpPr>
            <a:spLocks noGrp="1"/>
          </p:cNvSpPr>
          <p:nvPr>
            <p:ph type="body" idx="1"/>
          </p:nvPr>
        </p:nvSpPr>
        <p:spPr>
          <a:xfrm>
            <a:off x="5410200" y="114300"/>
            <a:ext cx="6400800" cy="685800"/>
          </a:xfrm>
        </p:spPr>
        <p:txBody>
          <a:bodyPr/>
          <a:lstStyle/>
          <a:p>
            <a:pPr marL="112713" indent="0">
              <a:buNone/>
            </a:pPr>
            <a:r>
              <a:rPr lang="en-US" dirty="0"/>
              <a:t>“…but where is everybody?”</a:t>
            </a:r>
          </a:p>
        </p:txBody>
      </p:sp>
    </p:spTree>
    <p:extLst>
      <p:ext uri="{BB962C8B-B14F-4D97-AF65-F5344CB8AC3E}">
        <p14:creationId xmlns:p14="http://schemas.microsoft.com/office/powerpoint/2010/main" val="401934461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C27-D3C2-B2CE-F6C4-3C290EAB7722}"/>
              </a:ext>
            </a:extLst>
          </p:cNvPr>
          <p:cNvSpPr>
            <a:spLocks noGrp="1"/>
          </p:cNvSpPr>
          <p:nvPr>
            <p:ph type="title"/>
          </p:nvPr>
        </p:nvSpPr>
        <p:spPr/>
        <p:txBody>
          <a:bodyPr/>
          <a:lstStyle/>
          <a:p>
            <a:r>
              <a:rPr lang="en-US" dirty="0"/>
              <a:t>Fermi paradox</a:t>
            </a:r>
          </a:p>
        </p:txBody>
      </p:sp>
      <p:sp>
        <p:nvSpPr>
          <p:cNvPr id="5" name="Text Placeholder 4">
            <a:extLst>
              <a:ext uri="{FF2B5EF4-FFF2-40B4-BE49-F238E27FC236}">
                <a16:creationId xmlns:a16="http://schemas.microsoft.com/office/drawing/2014/main" id="{F17AFCCF-2CA5-2F38-7BD4-EBF3E8703050}"/>
              </a:ext>
            </a:extLst>
          </p:cNvPr>
          <p:cNvSpPr>
            <a:spLocks noGrp="1"/>
          </p:cNvSpPr>
          <p:nvPr>
            <p:ph type="body" idx="1"/>
          </p:nvPr>
        </p:nvSpPr>
        <p:spPr>
          <a:xfrm>
            <a:off x="5410200" y="114300"/>
            <a:ext cx="6400800" cy="685800"/>
          </a:xfrm>
        </p:spPr>
        <p:txBody>
          <a:bodyPr/>
          <a:lstStyle/>
          <a:p>
            <a:pPr marL="112713" indent="0">
              <a:buNone/>
            </a:pPr>
            <a:r>
              <a:rPr lang="en-US" dirty="0"/>
              <a:t>“…but where is everybody?”</a:t>
            </a:r>
          </a:p>
        </p:txBody>
      </p:sp>
    </p:spTree>
    <p:extLst>
      <p:ext uri="{BB962C8B-B14F-4D97-AF65-F5344CB8AC3E}">
        <p14:creationId xmlns:p14="http://schemas.microsoft.com/office/powerpoint/2010/main" val="14884170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6B89C-5A08-A93A-DA93-5B5EF58E767B}"/>
              </a:ext>
            </a:extLst>
          </p:cNvPr>
          <p:cNvSpPr>
            <a:spLocks noGrp="1"/>
          </p:cNvSpPr>
          <p:nvPr>
            <p:ph type="body" sz="quarter" idx="10"/>
          </p:nvPr>
        </p:nvSpPr>
        <p:spPr/>
        <p:txBody>
          <a:bodyPr/>
          <a:lstStyle/>
          <a:p>
            <a:r>
              <a:rPr lang="en-US" dirty="0"/>
              <a:t>Conclusion: no one really knows anything but it’s fine</a:t>
            </a:r>
          </a:p>
        </p:txBody>
      </p:sp>
    </p:spTree>
    <p:extLst>
      <p:ext uri="{BB962C8B-B14F-4D97-AF65-F5344CB8AC3E}">
        <p14:creationId xmlns:p14="http://schemas.microsoft.com/office/powerpoint/2010/main" val="307184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E73C-BAAA-B179-B6D6-2463914999C3}"/>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755E8AA2-1F46-4988-971F-7A41A1FE2819}"/>
              </a:ext>
            </a:extLst>
          </p:cNvPr>
          <p:cNvSpPr>
            <a:spLocks noGrp="1"/>
          </p:cNvSpPr>
          <p:nvPr>
            <p:ph idx="1"/>
          </p:nvPr>
        </p:nvSpPr>
        <p:spPr/>
        <p:txBody>
          <a:bodyPr/>
          <a:lstStyle/>
          <a:p>
            <a:r>
              <a:rPr lang="en-US" dirty="0">
                <a:hlinkClick r:id="rId2"/>
              </a:rPr>
              <a:t>https://www.energy.gov/science/doe-explainsquantum-mechanics</a:t>
            </a:r>
            <a:endParaRPr lang="en-US" dirty="0"/>
          </a:p>
          <a:p>
            <a:r>
              <a:rPr lang="en-US" dirty="0">
                <a:hlinkClick r:id="rId3"/>
              </a:rPr>
              <a:t>https://manoa.hawaii.edu/exploringourfluidearth/chemical/chemistry-and-seawater/atoms-molecules-and-compounds</a:t>
            </a:r>
            <a:endParaRPr lang="en-US" dirty="0"/>
          </a:p>
          <a:p>
            <a:r>
              <a:rPr lang="en-US" dirty="0">
                <a:hlinkClick r:id="rId4"/>
              </a:rPr>
              <a:t>https://www.energy.gov/science/doe-explainsquarks-and-gluons</a:t>
            </a:r>
            <a:endParaRPr lang="en-US" dirty="0"/>
          </a:p>
          <a:p>
            <a:r>
              <a:rPr lang="en-US" dirty="0">
                <a:hlinkClick r:id="rId5"/>
              </a:rPr>
              <a:t>https://link.springer.com/chapter/10.1007/BFb0052088</a:t>
            </a:r>
            <a:endParaRPr lang="en-US" dirty="0"/>
          </a:p>
          <a:p>
            <a:endParaRPr lang="en-US" dirty="0"/>
          </a:p>
          <a:p>
            <a:endParaRPr lang="en-US" dirty="0"/>
          </a:p>
        </p:txBody>
      </p:sp>
    </p:spTree>
    <p:extLst>
      <p:ext uri="{BB962C8B-B14F-4D97-AF65-F5344CB8AC3E}">
        <p14:creationId xmlns:p14="http://schemas.microsoft.com/office/powerpoint/2010/main" val="27120021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3305F-5DE0-388D-6359-9AA3C6F17690}"/>
              </a:ext>
            </a:extLst>
          </p:cNvPr>
          <p:cNvSpPr>
            <a:spLocks noGrp="1"/>
          </p:cNvSpPr>
          <p:nvPr>
            <p:ph type="title"/>
          </p:nvPr>
        </p:nvSpPr>
        <p:spPr/>
        <p:txBody>
          <a:bodyPr/>
          <a:lstStyle/>
          <a:p>
            <a:r>
              <a:rPr lang="en-US" dirty="0"/>
              <a:t>The Universe of a Computer</a:t>
            </a:r>
          </a:p>
        </p:txBody>
      </p:sp>
      <p:pic>
        <p:nvPicPr>
          <p:cNvPr id="4" name="Online Media 3" title="The Digital Computer (Bits and Bytes, Episode 1)">
            <a:hlinkClick r:id="" action="ppaction://media"/>
            <a:extLst>
              <a:ext uri="{FF2B5EF4-FFF2-40B4-BE49-F238E27FC236}">
                <a16:creationId xmlns:a16="http://schemas.microsoft.com/office/drawing/2014/main" id="{D37DC976-C1CE-65FF-F521-76AEB8A42F16}"/>
              </a:ext>
            </a:extLst>
          </p:cNvPr>
          <p:cNvPicPr>
            <a:picLocks noRot="1" noChangeAspect="1"/>
          </p:cNvPicPr>
          <p:nvPr>
            <a:videoFile r:link="rId1"/>
          </p:nvPr>
        </p:nvPicPr>
        <p:blipFill>
          <a:blip r:embed="rId3"/>
          <a:stretch>
            <a:fillRect/>
          </a:stretch>
        </p:blipFill>
        <p:spPr>
          <a:xfrm>
            <a:off x="2724150" y="1485900"/>
            <a:ext cx="6743700" cy="5057775"/>
          </a:xfrm>
          <a:prstGeom prst="rect">
            <a:avLst/>
          </a:prstGeom>
        </p:spPr>
      </p:pic>
    </p:spTree>
    <p:extLst>
      <p:ext uri="{BB962C8B-B14F-4D97-AF65-F5344CB8AC3E}">
        <p14:creationId xmlns:p14="http://schemas.microsoft.com/office/powerpoint/2010/main" val="9584597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Ex: you’re watching a movie on an iPad (in our universe)</a:t>
            </a:r>
          </a:p>
        </p:txBody>
      </p:sp>
      <p:pic>
        <p:nvPicPr>
          <p:cNvPr id="2050" name="Picture 2" descr="2001 A Space Odyssey (1968) - 'The Blue Danube' (waltz) scene [1080p] - Screen Themes (1080p, h264).mp4 [video-to-gif output image]">
            <a:extLst>
              <a:ext uri="{FF2B5EF4-FFF2-40B4-BE49-F238E27FC236}">
                <a16:creationId xmlns:a16="http://schemas.microsoft.com/office/drawing/2014/main" id="{DF9C21D5-1ECC-500D-C602-A416017CB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3" y="1367373"/>
            <a:ext cx="12201393" cy="54906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Tree>
    <p:extLst>
      <p:ext uri="{BB962C8B-B14F-4D97-AF65-F5344CB8AC3E}">
        <p14:creationId xmlns:p14="http://schemas.microsoft.com/office/powerpoint/2010/main" val="4257528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A movie consists of several frames</a:t>
            </a:r>
          </a:p>
        </p:txBody>
      </p:sp>
      <p:pic>
        <p:nvPicPr>
          <p:cNvPr id="3074" name="Picture 2">
            <a:extLst>
              <a:ext uri="{FF2B5EF4-FFF2-40B4-BE49-F238E27FC236}">
                <a16:creationId xmlns:a16="http://schemas.microsoft.com/office/drawing/2014/main" id="{54B5179C-BA68-B1B8-7CBE-02D9B53662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67372"/>
            <a:ext cx="12201393" cy="54906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
        <p:nvSpPr>
          <p:cNvPr id="3" name="Rectangle 2">
            <a:extLst>
              <a:ext uri="{FF2B5EF4-FFF2-40B4-BE49-F238E27FC236}">
                <a16:creationId xmlns:a16="http://schemas.microsoft.com/office/drawing/2014/main" id="{940D3FEB-3683-06D7-BACA-F2582B6FB70C}"/>
              </a:ext>
            </a:extLst>
          </p:cNvPr>
          <p:cNvSpPr/>
          <p:nvPr/>
        </p:nvSpPr>
        <p:spPr bwMode="auto">
          <a:xfrm>
            <a:off x="266700" y="1943100"/>
            <a:ext cx="1028700" cy="4572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Frame 1</a:t>
            </a:r>
          </a:p>
        </p:txBody>
      </p:sp>
    </p:spTree>
    <p:extLst>
      <p:ext uri="{BB962C8B-B14F-4D97-AF65-F5344CB8AC3E}">
        <p14:creationId xmlns:p14="http://schemas.microsoft.com/office/powerpoint/2010/main" val="926019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A movie consists of several frames</a:t>
            </a:r>
          </a:p>
        </p:txBody>
      </p:sp>
      <p:pic>
        <p:nvPicPr>
          <p:cNvPr id="3074" name="Picture 2">
            <a:extLst>
              <a:ext uri="{FF2B5EF4-FFF2-40B4-BE49-F238E27FC236}">
                <a16:creationId xmlns:a16="http://schemas.microsoft.com/office/drawing/2014/main" id="{54B5179C-BA68-B1B8-7CBE-02D9B5366233}"/>
              </a:ext>
            </a:extLst>
          </p:cNvPr>
          <p:cNvPicPr>
            <a:picLocks noChangeAspect="1" noChangeArrowheads="1"/>
          </p:cNvPicPr>
          <p:nvPr/>
        </p:nvPicPr>
        <p:blipFill>
          <a:blip r:embed="rId2"/>
          <a:srcRect/>
          <a:stretch/>
        </p:blipFill>
        <p:spPr bwMode="auto">
          <a:xfrm>
            <a:off x="-1" y="1367372"/>
            <a:ext cx="12201393" cy="54906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
        <p:nvSpPr>
          <p:cNvPr id="3" name="Rectangle 2">
            <a:extLst>
              <a:ext uri="{FF2B5EF4-FFF2-40B4-BE49-F238E27FC236}">
                <a16:creationId xmlns:a16="http://schemas.microsoft.com/office/drawing/2014/main" id="{EF1DEBB4-FEAD-D41A-5FFF-23D610CE42A0}"/>
              </a:ext>
            </a:extLst>
          </p:cNvPr>
          <p:cNvSpPr/>
          <p:nvPr/>
        </p:nvSpPr>
        <p:spPr bwMode="auto">
          <a:xfrm>
            <a:off x="266700" y="1943100"/>
            <a:ext cx="1028700" cy="4572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Frame 2</a:t>
            </a:r>
          </a:p>
        </p:txBody>
      </p:sp>
    </p:spTree>
    <p:extLst>
      <p:ext uri="{BB962C8B-B14F-4D97-AF65-F5344CB8AC3E}">
        <p14:creationId xmlns:p14="http://schemas.microsoft.com/office/powerpoint/2010/main" val="11221533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A movie consists of several frames</a:t>
            </a:r>
          </a:p>
        </p:txBody>
      </p:sp>
      <p:pic>
        <p:nvPicPr>
          <p:cNvPr id="3074" name="Picture 2">
            <a:extLst>
              <a:ext uri="{FF2B5EF4-FFF2-40B4-BE49-F238E27FC236}">
                <a16:creationId xmlns:a16="http://schemas.microsoft.com/office/drawing/2014/main" id="{54B5179C-BA68-B1B8-7CBE-02D9B5366233}"/>
              </a:ext>
            </a:extLst>
          </p:cNvPr>
          <p:cNvPicPr>
            <a:picLocks noChangeAspect="1" noChangeArrowheads="1"/>
          </p:cNvPicPr>
          <p:nvPr/>
        </p:nvPicPr>
        <p:blipFill>
          <a:blip r:embed="rId2"/>
          <a:srcRect/>
          <a:stretch/>
        </p:blipFill>
        <p:spPr bwMode="auto">
          <a:xfrm>
            <a:off x="-1" y="1367372"/>
            <a:ext cx="12201393" cy="54906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
        <p:nvSpPr>
          <p:cNvPr id="3" name="Rectangle 2">
            <a:extLst>
              <a:ext uri="{FF2B5EF4-FFF2-40B4-BE49-F238E27FC236}">
                <a16:creationId xmlns:a16="http://schemas.microsoft.com/office/drawing/2014/main" id="{F9BF17D9-C843-362C-9D1E-D3109B2C3963}"/>
              </a:ext>
            </a:extLst>
          </p:cNvPr>
          <p:cNvSpPr/>
          <p:nvPr/>
        </p:nvSpPr>
        <p:spPr bwMode="auto">
          <a:xfrm>
            <a:off x="266700" y="1943100"/>
            <a:ext cx="1028700" cy="4572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Frame 3</a:t>
            </a:r>
          </a:p>
        </p:txBody>
      </p:sp>
    </p:spTree>
    <p:extLst>
      <p:ext uri="{BB962C8B-B14F-4D97-AF65-F5344CB8AC3E}">
        <p14:creationId xmlns:p14="http://schemas.microsoft.com/office/powerpoint/2010/main" val="6114891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DB1CC-EE7D-5135-A0AD-B40513512A5F}"/>
              </a:ext>
            </a:extLst>
          </p:cNvPr>
          <p:cNvSpPr>
            <a:spLocks noGrp="1"/>
          </p:cNvSpPr>
          <p:nvPr>
            <p:ph type="title"/>
          </p:nvPr>
        </p:nvSpPr>
        <p:spPr>
          <a:xfrm>
            <a:off x="1524" y="0"/>
            <a:ext cx="12190476" cy="1367373"/>
          </a:xfrm>
        </p:spPr>
        <p:txBody>
          <a:bodyPr/>
          <a:lstStyle/>
          <a:p>
            <a:r>
              <a:rPr lang="en-US" dirty="0"/>
              <a:t>A movie consists of several frames</a:t>
            </a:r>
          </a:p>
        </p:txBody>
      </p:sp>
      <p:pic>
        <p:nvPicPr>
          <p:cNvPr id="3074" name="Picture 2">
            <a:extLst>
              <a:ext uri="{FF2B5EF4-FFF2-40B4-BE49-F238E27FC236}">
                <a16:creationId xmlns:a16="http://schemas.microsoft.com/office/drawing/2014/main" id="{54B5179C-BA68-B1B8-7CBE-02D9B5366233}"/>
              </a:ext>
            </a:extLst>
          </p:cNvPr>
          <p:cNvPicPr>
            <a:picLocks noChangeAspect="1" noChangeArrowheads="1"/>
          </p:cNvPicPr>
          <p:nvPr/>
        </p:nvPicPr>
        <p:blipFill>
          <a:blip r:embed="rId2"/>
          <a:srcRect/>
          <a:stretch/>
        </p:blipFill>
        <p:spPr bwMode="auto">
          <a:xfrm>
            <a:off x="0" y="1367372"/>
            <a:ext cx="12201391" cy="54906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8B4A8A-0B7D-478B-5F5B-B0EB9E1A80F5}"/>
              </a:ext>
            </a:extLst>
          </p:cNvPr>
          <p:cNvSpPr/>
          <p:nvPr/>
        </p:nvSpPr>
        <p:spPr bwMode="auto">
          <a:xfrm>
            <a:off x="9525000" y="6400800"/>
            <a:ext cx="2667000" cy="3429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i="1" dirty="0">
                <a:solidFill>
                  <a:schemeClr val="tx1"/>
                </a:solidFill>
                <a:ea typeface="Segoe UI" pitchFamily="34" charset="0"/>
                <a:cs typeface="Segoe UI" pitchFamily="34" charset="0"/>
              </a:rPr>
              <a:t>2001: A Space Odyssey</a:t>
            </a:r>
          </a:p>
        </p:txBody>
      </p:sp>
      <p:sp>
        <p:nvSpPr>
          <p:cNvPr id="3" name="Rectangle 2">
            <a:extLst>
              <a:ext uri="{FF2B5EF4-FFF2-40B4-BE49-F238E27FC236}">
                <a16:creationId xmlns:a16="http://schemas.microsoft.com/office/drawing/2014/main" id="{F9BF17D9-C843-362C-9D1E-D3109B2C3963}"/>
              </a:ext>
            </a:extLst>
          </p:cNvPr>
          <p:cNvSpPr/>
          <p:nvPr/>
        </p:nvSpPr>
        <p:spPr bwMode="auto">
          <a:xfrm>
            <a:off x="266700" y="1943100"/>
            <a:ext cx="1028700" cy="4572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ea typeface="Segoe UI" pitchFamily="34" charset="0"/>
                <a:cs typeface="Segoe UI" pitchFamily="34" charset="0"/>
              </a:rPr>
              <a:t>Frame 4</a:t>
            </a:r>
          </a:p>
        </p:txBody>
      </p:sp>
    </p:spTree>
    <p:extLst>
      <p:ext uri="{BB962C8B-B14F-4D97-AF65-F5344CB8AC3E}">
        <p14:creationId xmlns:p14="http://schemas.microsoft.com/office/powerpoint/2010/main" val="24347651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Hyland 2024">
  <a:themeElements>
    <a:clrScheme name="Hyland theme - 2024">
      <a:dk1>
        <a:srgbClr val="191C1A"/>
      </a:dk1>
      <a:lt1>
        <a:srgbClr val="FFFFFF"/>
      </a:lt1>
      <a:dk2>
        <a:srgbClr val="0071C7"/>
      </a:dk2>
      <a:lt2>
        <a:srgbClr val="F8F7F2"/>
      </a:lt2>
      <a:accent1>
        <a:srgbClr val="006334"/>
      </a:accent1>
      <a:accent2>
        <a:srgbClr val="66A185"/>
      </a:accent2>
      <a:accent3>
        <a:srgbClr val="F9BF1C"/>
      </a:accent3>
      <a:accent4>
        <a:srgbClr val="DD085A"/>
      </a:accent4>
      <a:accent5>
        <a:srgbClr val="F95300"/>
      </a:accent5>
      <a:accent6>
        <a:srgbClr val="FFA479"/>
      </a:accent6>
      <a:hlink>
        <a:srgbClr val="006334"/>
      </a:hlink>
      <a:folHlink>
        <a:srgbClr val="66A185"/>
      </a:folHlink>
    </a:clrScheme>
    <a:fontScheme name="2024 Hyland">
      <a:majorFont>
        <a:latin typeface="Arial"/>
        <a:ea typeface=""/>
        <a:cs typeface=""/>
      </a:majorFont>
      <a:minorFont>
        <a:latin typeface="Arial"/>
        <a:ea typeface=""/>
        <a:cs typeface=""/>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no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extLst>
    <a:ext uri="{05A4C25C-085E-4340-85A3-A5531E510DB2}">
      <thm15:themeFamily xmlns:thm15="http://schemas.microsoft.com/office/thememl/2012/main" name="Hyland 2023" id="{0AD07FBC-B323-472F-842E-539E02F40128}" vid="{C9ACDFCC-2933-49EE-ACF4-F936D39444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Hyland 2023</Template>
  <TotalTime>1687</TotalTime>
  <Words>880</Words>
  <Application>Microsoft Office PowerPoint</Application>
  <PresentationFormat>Widescreen</PresentationFormat>
  <Paragraphs>132</Paragraphs>
  <Slides>35</Slides>
  <Notes>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Consolas</vt:lpstr>
      <vt:lpstr>Elephant</vt:lpstr>
      <vt:lpstr>Segoe UI</vt:lpstr>
      <vt:lpstr>Hyland 2024</vt:lpstr>
      <vt:lpstr>Binary Data and the secrets of the universe</vt:lpstr>
      <vt:lpstr>What’s the deal with existence?</vt:lpstr>
      <vt:lpstr>Our Universe</vt:lpstr>
      <vt:lpstr>The Universe of a Computer</vt:lpstr>
      <vt:lpstr>Ex: you’re watching a movie on an iPad (in our universe)</vt:lpstr>
      <vt:lpstr>A movie consists of several frames</vt:lpstr>
      <vt:lpstr>A movie consists of several frames</vt:lpstr>
      <vt:lpstr>A movie consists of several frames</vt:lpstr>
      <vt:lpstr>A movie consists of several frames</vt:lpstr>
      <vt:lpstr>A movie consists of several frames</vt:lpstr>
      <vt:lpstr>Each frame is an image consisting of several pixels</vt:lpstr>
      <vt:lpstr>Each frame is an image consisting of several pixels</vt:lpstr>
      <vt:lpstr>Each frame is an image consisting of several pixels</vt:lpstr>
      <vt:lpstr>Each pixel consists of a color</vt:lpstr>
      <vt:lpstr>Each color can be represented by an RGB value</vt:lpstr>
      <vt:lpstr>Each color can be represented by an RGB value</vt:lpstr>
      <vt:lpstr>Each number can be represented by… binary data</vt:lpstr>
      <vt:lpstr>Everything on a computer ultimately boils down to 1 and 0!</vt:lpstr>
      <vt:lpstr>0 and 1: Existence and Non-Existence</vt:lpstr>
      <vt:lpstr>PowerPoint Presentation</vt:lpstr>
      <vt:lpstr>It from bit</vt:lpstr>
      <vt:lpstr>Are we living in a simulation?</vt:lpstr>
      <vt:lpstr>Nick Bostrom – Simulation Hypothesis</vt:lpstr>
      <vt:lpstr>Does it matter?</vt:lpstr>
      <vt:lpstr>Consciousness</vt:lpstr>
      <vt:lpstr>How could consciousness arise from computation?</vt:lpstr>
      <vt:lpstr>How could consciousness arise from physics or biology?</vt:lpstr>
      <vt:lpstr>PowerPoint Presentation</vt:lpstr>
      <vt:lpstr>More random stuff</vt:lpstr>
      <vt:lpstr>Boltzmann brain</vt:lpstr>
      <vt:lpstr>One-electron Universe</vt:lpstr>
      <vt:lpstr>Fermi paradox</vt:lpstr>
      <vt:lpstr>Fermi paradox</vt:lpstr>
      <vt:lpstr>PowerPoint Presentation</vt:lpstr>
      <vt:lpstr>Sources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Hyland PowerPoint Ttemplate 2021</dc:title>
  <dc:creator>Lisa Burdett</dc:creator>
  <cp:keywords/>
  <cp:lastModifiedBy>Joseph Maxwell</cp:lastModifiedBy>
  <cp:revision>9</cp:revision>
  <dcterms:created xsi:type="dcterms:W3CDTF">2021-03-03T17:39:38Z</dcterms:created>
  <dcterms:modified xsi:type="dcterms:W3CDTF">2024-11-26T19:34:48Z</dcterms:modified>
</cp:coreProperties>
</file>